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2"/>
  </p:sldMasterIdLst>
  <p:notesMasterIdLst>
    <p:notesMasterId r:id="rId58"/>
  </p:notesMasterIdLst>
  <p:handoutMasterIdLst>
    <p:handoutMasterId r:id="rId59"/>
  </p:handoutMasterIdLst>
  <p:sldIdLst>
    <p:sldId id="455" r:id="rId3"/>
    <p:sldId id="404" r:id="rId4"/>
    <p:sldId id="405" r:id="rId5"/>
    <p:sldId id="406" r:id="rId6"/>
    <p:sldId id="407" r:id="rId7"/>
    <p:sldId id="408" r:id="rId8"/>
    <p:sldId id="409" r:id="rId9"/>
    <p:sldId id="410" r:id="rId10"/>
    <p:sldId id="411" r:id="rId11"/>
    <p:sldId id="412" r:id="rId12"/>
    <p:sldId id="413" r:id="rId13"/>
    <p:sldId id="414" r:id="rId14"/>
    <p:sldId id="415" r:id="rId15"/>
    <p:sldId id="416" r:id="rId16"/>
    <p:sldId id="417" r:id="rId17"/>
    <p:sldId id="418" r:id="rId18"/>
    <p:sldId id="419" r:id="rId19"/>
    <p:sldId id="420" r:id="rId20"/>
    <p:sldId id="421" r:id="rId21"/>
    <p:sldId id="456" r:id="rId22"/>
    <p:sldId id="457" r:id="rId23"/>
    <p:sldId id="462" r:id="rId24"/>
    <p:sldId id="463" r:id="rId25"/>
    <p:sldId id="464" r:id="rId26"/>
    <p:sldId id="468" r:id="rId27"/>
    <p:sldId id="466" r:id="rId28"/>
    <p:sldId id="467" r:id="rId29"/>
    <p:sldId id="469" r:id="rId30"/>
    <p:sldId id="424" r:id="rId31"/>
    <p:sldId id="425" r:id="rId32"/>
    <p:sldId id="426" r:id="rId33"/>
    <p:sldId id="427" r:id="rId34"/>
    <p:sldId id="428" r:id="rId35"/>
    <p:sldId id="429" r:id="rId36"/>
    <p:sldId id="430" r:id="rId37"/>
    <p:sldId id="431" r:id="rId38"/>
    <p:sldId id="432" r:id="rId39"/>
    <p:sldId id="433" r:id="rId40"/>
    <p:sldId id="434" r:id="rId41"/>
    <p:sldId id="435" r:id="rId42"/>
    <p:sldId id="436" r:id="rId43"/>
    <p:sldId id="437" r:id="rId44"/>
    <p:sldId id="438" r:id="rId45"/>
    <p:sldId id="439" r:id="rId46"/>
    <p:sldId id="440" r:id="rId47"/>
    <p:sldId id="441" r:id="rId48"/>
    <p:sldId id="442" r:id="rId49"/>
    <p:sldId id="443" r:id="rId50"/>
    <p:sldId id="444" r:id="rId51"/>
    <p:sldId id="445" r:id="rId52"/>
    <p:sldId id="446" r:id="rId53"/>
    <p:sldId id="447" r:id="rId54"/>
    <p:sldId id="448" r:id="rId55"/>
    <p:sldId id="470" r:id="rId56"/>
    <p:sldId id="471" r:id="rId57"/>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B33125B-ED83-4B93-BF3C-72D80798F145}">
          <p14:sldIdLst>
            <p14:sldId id="455"/>
            <p14:sldId id="404"/>
            <p14:sldId id="405"/>
          </p14:sldIdLst>
        </p14:section>
        <p14:section name="Joins" id="{7A2D8654-6F66-4E54-9BD2-B335C0C863B7}">
          <p14:sldIdLst>
            <p14:sldId id="406"/>
            <p14:sldId id="407"/>
            <p14:sldId id="408"/>
            <p14:sldId id="409"/>
            <p14:sldId id="410"/>
            <p14:sldId id="411"/>
            <p14:sldId id="412"/>
            <p14:sldId id="413"/>
            <p14:sldId id="414"/>
            <p14:sldId id="415"/>
            <p14:sldId id="416"/>
            <p14:sldId id="417"/>
            <p14:sldId id="418"/>
            <p14:sldId id="419"/>
            <p14:sldId id="420"/>
            <p14:sldId id="421"/>
            <p14:sldId id="456"/>
            <p14:sldId id="457"/>
            <p14:sldId id="462"/>
            <p14:sldId id="463"/>
            <p14:sldId id="464"/>
            <p14:sldId id="468"/>
            <p14:sldId id="466"/>
            <p14:sldId id="467"/>
            <p14:sldId id="469"/>
            <p14:sldId id="424"/>
            <p14:sldId id="425"/>
            <p14:sldId id="426"/>
            <p14:sldId id="427"/>
            <p14:sldId id="428"/>
            <p14:sldId id="429"/>
            <p14:sldId id="430"/>
            <p14:sldId id="431"/>
          </p14:sldIdLst>
        </p14:section>
        <p14:section name="Subqueries" id="{76D3EEA9-0216-43A0-B137-DC91BD57DB0D}">
          <p14:sldIdLst>
            <p14:sldId id="432"/>
            <p14:sldId id="433"/>
            <p14:sldId id="434"/>
            <p14:sldId id="435"/>
            <p14:sldId id="436"/>
          </p14:sldIdLst>
        </p14:section>
        <p14:section name="Common Table Expression" id="{93A8B3AD-E9F0-4B5C-87BD-F4B57253634C}">
          <p14:sldIdLst>
            <p14:sldId id="437"/>
            <p14:sldId id="438"/>
            <p14:sldId id="439"/>
          </p14:sldIdLst>
        </p14:section>
        <p14:section name="Indices" id="{6DD88DBD-05FF-4C45-A6DF-189B95CF830C}">
          <p14:sldIdLst>
            <p14:sldId id="440"/>
            <p14:sldId id="441"/>
            <p14:sldId id="442"/>
            <p14:sldId id="443"/>
            <p14:sldId id="444"/>
            <p14:sldId id="445"/>
            <p14:sldId id="446"/>
          </p14:sldIdLst>
        </p14:section>
        <p14:section name="Conclusion" id="{A455DB05-6798-45C7-B3F4-F78A8A5C1EFA}">
          <p14:sldIdLst>
            <p14:sldId id="447"/>
            <p14:sldId id="448"/>
            <p14:sldId id="470"/>
            <p14:sldId id="471"/>
          </p14:sldIdLst>
        </p14:section>
      </p14:sectionLst>
    </p:ex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ftUniLector" initials="S" lastIdx="1" clrIdx="0">
    <p:extLst>
      <p:ext uri="{19B8F6BF-5375-455C-9EA6-DF929625EA0E}">
        <p15:presenceInfo xmlns:p15="http://schemas.microsoft.com/office/powerpoint/2012/main" userId="SoftUniLect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FFFF"/>
    <a:srgbClr val="D9D5C7"/>
    <a:srgbClr val="000000"/>
    <a:srgbClr val="C6C0AA"/>
    <a:srgbClr val="F3BE60"/>
    <a:srgbClr val="00B050"/>
    <a:srgbClr val="613306"/>
    <a:srgbClr val="371D03"/>
    <a:srgbClr val="482604"/>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368" autoAdjust="0"/>
    <p:restoredTop sz="78413" autoAdjust="0"/>
  </p:normalViewPr>
  <p:slideViewPr>
    <p:cSldViewPr>
      <p:cViewPr>
        <p:scale>
          <a:sx n="66" d="100"/>
          <a:sy n="66" d="100"/>
        </p:scale>
        <p:origin x="168" y="240"/>
      </p:cViewPr>
      <p:guideLst>
        <p:guide orient="horz" pos="2160"/>
        <p:guide pos="3839"/>
      </p:guideLst>
    </p:cSldViewPr>
  </p:slideViewPr>
  <p:outlineViewPr>
    <p:cViewPr>
      <p:scale>
        <a:sx n="33" d="100"/>
        <a:sy n="33" d="100"/>
      </p:scale>
      <p:origin x="0" y="-6192"/>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4" d="100"/>
          <a:sy n="64" d="100"/>
        </p:scale>
        <p:origin x="259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2/6/2017</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2/6/2017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endParaRPr lang="en-US" dirty="0"/>
          </a:p>
        </p:txBody>
      </p:sp>
      <p:sp>
        <p:nvSpPr>
          <p:cNvPr id="5" name="Footer Placeholder 4"/>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6" name="Slide Number Placeholder 5"/>
          <p:cNvSpPr>
            <a:spLocks noGrp="1"/>
          </p:cNvSpPr>
          <p:nvPr>
            <p:ph type="sldNum" sz="quarter" idx="11"/>
          </p:nvPr>
        </p:nvSpPr>
        <p:spPr/>
        <p:txBody>
          <a:bodyPr/>
          <a:lstStyle/>
          <a:p>
            <a:fld id="{3EBA5BD7-F043-4D1B-AA17-CD412FC534DE}" type="slidenum">
              <a:rPr lang="en-US" smtClean="0"/>
              <a:pPr/>
              <a:t>1</a:t>
            </a:fld>
            <a:endParaRPr lang="en-US" dirty="0"/>
          </a:p>
        </p:txBody>
      </p:sp>
    </p:spTree>
    <p:extLst>
      <p:ext uri="{BB962C8B-B14F-4D97-AF65-F5344CB8AC3E}">
        <p14:creationId xmlns:p14="http://schemas.microsoft.com/office/powerpoint/2010/main" val="9106756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Right outer joins return all the data in the second(right) table and all the data from the first(left) table that matches the join</a:t>
            </a:r>
            <a:r>
              <a:rPr lang="en-US" baseline="0" dirty="0"/>
              <a:t> conditions. If the data in the left table doesn’t match any data in the right table the return value is NULL.</a:t>
            </a:r>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14</a:t>
            </a:fld>
            <a:endParaRPr lang="en-US" dirty="0"/>
          </a:p>
        </p:txBody>
      </p:sp>
    </p:spTree>
    <p:extLst>
      <p:ext uri="{BB962C8B-B14F-4D97-AF65-F5344CB8AC3E}">
        <p14:creationId xmlns:p14="http://schemas.microsoft.com/office/powerpoint/2010/main" val="3621230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15</a:t>
            </a:fld>
            <a:endParaRPr lang="en-US" dirty="0"/>
          </a:p>
        </p:txBody>
      </p:sp>
    </p:spTree>
    <p:extLst>
      <p:ext uri="{BB962C8B-B14F-4D97-AF65-F5344CB8AC3E}">
        <p14:creationId xmlns:p14="http://schemas.microsoft.com/office/powerpoint/2010/main" val="3753911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Full joins match all the data in the left</a:t>
            </a:r>
            <a:r>
              <a:rPr lang="en-US" baseline="0" dirty="0"/>
              <a:t> and the right table. If</a:t>
            </a:r>
            <a:r>
              <a:rPr lang="bg-BG" baseline="0" dirty="0"/>
              <a:t> </a:t>
            </a:r>
            <a:r>
              <a:rPr lang="en-US" baseline="0" dirty="0"/>
              <a:t>any of the values doesn’t the join conditions the return value is NULL.</a:t>
            </a:r>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16</a:t>
            </a:fld>
            <a:endParaRPr lang="en-US" dirty="0"/>
          </a:p>
        </p:txBody>
      </p:sp>
    </p:spTree>
    <p:extLst>
      <p:ext uri="{BB962C8B-B14F-4D97-AF65-F5344CB8AC3E}">
        <p14:creationId xmlns:p14="http://schemas.microsoft.com/office/powerpoint/2010/main" val="2224674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17</a:t>
            </a:fld>
            <a:endParaRPr lang="en-US" dirty="0"/>
          </a:p>
        </p:txBody>
      </p:sp>
    </p:spTree>
    <p:extLst>
      <p:ext uri="{BB962C8B-B14F-4D97-AF65-F5344CB8AC3E}">
        <p14:creationId xmlns:p14="http://schemas.microsoft.com/office/powerpoint/2010/main" val="1401818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Cross joins create Cartesian products. This means that</a:t>
            </a:r>
            <a:r>
              <a:rPr lang="en-US" baseline="0" dirty="0"/>
              <a:t> all the rows in the left table are multiplied by all the rows in the right table. If table Employees has 2 rows and table Departments has 3 rows the result will return the multiplication – 6 rows.</a:t>
            </a:r>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18</a:t>
            </a:fld>
            <a:endParaRPr lang="en-US" dirty="0"/>
          </a:p>
        </p:txBody>
      </p:sp>
    </p:spTree>
    <p:extLst>
      <p:ext uri="{BB962C8B-B14F-4D97-AF65-F5344CB8AC3E}">
        <p14:creationId xmlns:p14="http://schemas.microsoft.com/office/powerpoint/2010/main" val="18220089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19</a:t>
            </a:fld>
            <a:endParaRPr lang="en-US" dirty="0"/>
          </a:p>
        </p:txBody>
      </p:sp>
    </p:spTree>
    <p:extLst>
      <p:ext uri="{BB962C8B-B14F-4D97-AF65-F5344CB8AC3E}">
        <p14:creationId xmlns:p14="http://schemas.microsoft.com/office/powerpoint/2010/main" val="3667677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1BFA7091-1169-4A3F-A158-1ACE5A626F08}" type="slidenum">
              <a:rPr lang="en-US"/>
              <a:pPr/>
              <a:t>29</a:t>
            </a:fld>
            <a:r>
              <a:rPr lang="en-US" dirty="0"/>
              <a:t>##</a:t>
            </a:r>
            <a:endParaRPr lang="en-US" sz="1100" dirty="0"/>
          </a:p>
        </p:txBody>
      </p:sp>
      <p:sp>
        <p:nvSpPr>
          <p:cNvPr id="541698" name="Rectangle 2"/>
          <p:cNvSpPr>
            <a:spLocks noGrp="1" noRot="1" noChangeAspect="1" noChangeArrowheads="1" noTextEdit="1"/>
          </p:cNvSpPr>
          <p:nvPr>
            <p:ph type="sldImg"/>
          </p:nvPr>
        </p:nvSpPr>
        <p:spPr>
          <a:ln/>
        </p:spPr>
      </p:sp>
      <p:sp>
        <p:nvSpPr>
          <p:cNvPr id="541699" name="Rectangle 3"/>
          <p:cNvSpPr>
            <a:spLocks noGrp="1" noChangeArrowheads="1"/>
          </p:cNvSpPr>
          <p:nvPr>
            <p:ph type="body" idx="1"/>
          </p:nvPr>
        </p:nvSpPr>
        <p:spPr>
          <a:xfrm>
            <a:off x="688481" y="4416099"/>
            <a:ext cx="5504853" cy="4182457"/>
          </a:xfrm>
        </p:spPr>
        <p:txBody>
          <a:bodyPr/>
          <a:lstStyle/>
          <a:p>
            <a:r>
              <a:rPr lang="en-US" b="1" dirty="0"/>
              <a:t>Three-Way Joins</a:t>
            </a:r>
          </a:p>
          <a:p>
            <a:pPr lvl="1"/>
            <a:endParaRPr lang="en-US" b="1" dirty="0"/>
          </a:p>
          <a:p>
            <a:pPr lvl="1"/>
            <a:r>
              <a:rPr lang="en-US" dirty="0"/>
              <a:t>A </a:t>
            </a:r>
            <a:r>
              <a:rPr lang="en-US" dirty="0">
                <a:solidFill>
                  <a:srgbClr val="FC0128"/>
                </a:solidFill>
              </a:rPr>
              <a:t>three-way join</a:t>
            </a:r>
            <a:r>
              <a:rPr lang="en-US" dirty="0"/>
              <a:t> is a join of three tables. In </a:t>
            </a:r>
            <a:r>
              <a:rPr lang="en-US" dirty="0">
                <a:solidFill>
                  <a:srgbClr val="FC0128"/>
                </a:solidFill>
              </a:rPr>
              <a:t>SQL: 1999 compliant syntax</a:t>
            </a:r>
            <a:r>
              <a:rPr lang="en-US" dirty="0"/>
              <a:t>, joins are performed from left to right so the first join to be performed is </a:t>
            </a:r>
            <a:r>
              <a:rPr lang="en-US" dirty="0">
                <a:latin typeface="Courier New" pitchFamily="49" charset="0"/>
              </a:rPr>
              <a:t>Employees</a:t>
            </a:r>
            <a:r>
              <a:rPr lang="en-US" dirty="0"/>
              <a:t> </a:t>
            </a:r>
            <a:r>
              <a:rPr lang="en-US" dirty="0">
                <a:latin typeface="Courier New" pitchFamily="49" charset="0"/>
              </a:rPr>
              <a:t>JOIN</a:t>
            </a:r>
            <a:r>
              <a:rPr lang="en-US" dirty="0"/>
              <a:t> </a:t>
            </a:r>
            <a:r>
              <a:rPr lang="en-US" dirty="0">
                <a:latin typeface="Courier New" pitchFamily="49" charset="0"/>
              </a:rPr>
              <a:t>ADDRESS</a:t>
            </a:r>
            <a:r>
              <a:rPr lang="en-US" dirty="0"/>
              <a:t>. The first join condition can reference columns in </a:t>
            </a:r>
            <a:r>
              <a:rPr lang="en-US" dirty="0">
                <a:latin typeface="Courier New" pitchFamily="49" charset="0"/>
              </a:rPr>
              <a:t>Employees</a:t>
            </a:r>
            <a:r>
              <a:rPr lang="en-US" dirty="0"/>
              <a:t> and </a:t>
            </a:r>
            <a:r>
              <a:rPr lang="en-US" dirty="0">
                <a:latin typeface="Courier New" pitchFamily="49" charset="0"/>
              </a:rPr>
              <a:t>ADDRESS</a:t>
            </a:r>
            <a:r>
              <a:rPr lang="en-US" dirty="0"/>
              <a:t> but cannot reference columns in </a:t>
            </a:r>
            <a:r>
              <a:rPr lang="en-US" dirty="0">
                <a:latin typeface="Courier New" pitchFamily="49" charset="0"/>
              </a:rPr>
              <a:t>STATEPROVINCE</a:t>
            </a:r>
            <a:r>
              <a:rPr lang="en-US" dirty="0"/>
              <a:t>. The second join condition can reference columns from all three tables.</a:t>
            </a:r>
          </a:p>
          <a:p>
            <a:pPr lvl="1"/>
            <a:endParaRPr lang="en-US" dirty="0"/>
          </a:p>
          <a:p>
            <a:pPr lvl="1"/>
            <a:r>
              <a:rPr lang="en-US" dirty="0"/>
              <a:t>This can also be written as a three-way equijoin:</a:t>
            </a:r>
          </a:p>
          <a:p>
            <a:pPr lvl="1"/>
            <a:endParaRPr lang="en-US" dirty="0"/>
          </a:p>
          <a:p>
            <a:pPr lvl="1"/>
            <a:r>
              <a:rPr lang="en-US" dirty="0"/>
              <a:t>SELECT </a:t>
            </a:r>
            <a:r>
              <a:rPr lang="en-US" dirty="0" err="1"/>
              <a:t>e.LastName</a:t>
            </a:r>
            <a:r>
              <a:rPr lang="en-US" dirty="0"/>
              <a:t>, </a:t>
            </a:r>
            <a:r>
              <a:rPr lang="en-US" dirty="0" err="1"/>
              <a:t>a.City</a:t>
            </a:r>
            <a:r>
              <a:rPr lang="en-US" dirty="0"/>
              <a:t>, </a:t>
            </a:r>
            <a:r>
              <a:rPr lang="en-US" dirty="0" err="1"/>
              <a:t>sp.Name</a:t>
            </a:r>
            <a:r>
              <a:rPr lang="en-US" dirty="0"/>
              <a:t> </a:t>
            </a:r>
            <a:r>
              <a:rPr lang="en-US" dirty="0" err="1"/>
              <a:t>SPName</a:t>
            </a:r>
            <a:endParaRPr lang="en-US" dirty="0"/>
          </a:p>
          <a:p>
            <a:pPr lvl="1"/>
            <a:r>
              <a:rPr lang="en-US" dirty="0"/>
              <a:t>FROM employee e, address a, </a:t>
            </a:r>
            <a:r>
              <a:rPr lang="en-US" dirty="0" err="1"/>
              <a:t>stateprovince</a:t>
            </a:r>
            <a:r>
              <a:rPr lang="en-US" dirty="0"/>
              <a:t> sp</a:t>
            </a:r>
          </a:p>
          <a:p>
            <a:pPr lvl="1"/>
            <a:r>
              <a:rPr lang="en-US" dirty="0"/>
              <a:t>WHERE </a:t>
            </a:r>
            <a:r>
              <a:rPr lang="en-US" dirty="0" err="1"/>
              <a:t>e.AddressID</a:t>
            </a:r>
            <a:r>
              <a:rPr lang="en-US" dirty="0"/>
              <a:t> = </a:t>
            </a:r>
            <a:r>
              <a:rPr lang="en-US" dirty="0" err="1"/>
              <a:t>a.AddressID</a:t>
            </a:r>
            <a:endParaRPr lang="en-US" dirty="0"/>
          </a:p>
          <a:p>
            <a:pPr lvl="1"/>
            <a:r>
              <a:rPr lang="en-US" dirty="0"/>
              <a:t>  AND </a:t>
            </a:r>
            <a:r>
              <a:rPr lang="en-US" dirty="0" err="1"/>
              <a:t>a.StateProvinceID</a:t>
            </a:r>
            <a:r>
              <a:rPr lang="en-US" dirty="0"/>
              <a:t> = </a:t>
            </a:r>
            <a:r>
              <a:rPr lang="en-US" dirty="0" err="1"/>
              <a:t>sp.StateProvinceID</a:t>
            </a:r>
            <a:endParaRPr lang="en-US" dirty="0"/>
          </a:p>
        </p:txBody>
      </p:sp>
    </p:spTree>
    <p:extLst>
      <p:ext uri="{BB962C8B-B14F-4D97-AF65-F5344CB8AC3E}">
        <p14:creationId xmlns:p14="http://schemas.microsoft.com/office/powerpoint/2010/main" val="21443602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1BFA7091-1169-4A3F-A158-1ACE5A626F08}" type="slidenum">
              <a:rPr lang="en-US"/>
              <a:pPr/>
              <a:t>30</a:t>
            </a:fld>
            <a:r>
              <a:rPr lang="en-US" dirty="0"/>
              <a:t>##</a:t>
            </a:r>
            <a:endParaRPr lang="en-US" sz="1100" dirty="0"/>
          </a:p>
        </p:txBody>
      </p:sp>
      <p:sp>
        <p:nvSpPr>
          <p:cNvPr id="541698" name="Rectangle 2"/>
          <p:cNvSpPr>
            <a:spLocks noGrp="1" noRot="1" noChangeAspect="1" noChangeArrowheads="1" noTextEdit="1"/>
          </p:cNvSpPr>
          <p:nvPr>
            <p:ph type="sldImg"/>
          </p:nvPr>
        </p:nvSpPr>
        <p:spPr>
          <a:ln/>
        </p:spPr>
      </p:sp>
      <p:sp>
        <p:nvSpPr>
          <p:cNvPr id="541699" name="Rectangle 3"/>
          <p:cNvSpPr>
            <a:spLocks noGrp="1" noChangeArrowheads="1"/>
          </p:cNvSpPr>
          <p:nvPr>
            <p:ph type="body" idx="1"/>
          </p:nvPr>
        </p:nvSpPr>
        <p:spPr>
          <a:xfrm>
            <a:off x="688481" y="4416099"/>
            <a:ext cx="5504853" cy="4182457"/>
          </a:xfrm>
        </p:spPr>
        <p:txBody>
          <a:bodyPr/>
          <a:lstStyle/>
          <a:p>
            <a:r>
              <a:rPr lang="en-US" b="1" dirty="0"/>
              <a:t>Three-Way Joins</a:t>
            </a:r>
          </a:p>
          <a:p>
            <a:pPr lvl="1"/>
            <a:endParaRPr lang="en-US" b="1" dirty="0"/>
          </a:p>
          <a:p>
            <a:pPr lvl="1"/>
            <a:r>
              <a:rPr lang="en-US" dirty="0"/>
              <a:t>A </a:t>
            </a:r>
            <a:r>
              <a:rPr lang="en-US" dirty="0">
                <a:solidFill>
                  <a:srgbClr val="FC0128"/>
                </a:solidFill>
              </a:rPr>
              <a:t>three-way join</a:t>
            </a:r>
            <a:r>
              <a:rPr lang="en-US" dirty="0"/>
              <a:t> is a join of three tables. In </a:t>
            </a:r>
            <a:r>
              <a:rPr lang="en-US" dirty="0">
                <a:solidFill>
                  <a:srgbClr val="FC0128"/>
                </a:solidFill>
              </a:rPr>
              <a:t>SQL: 1999 compliant syntax</a:t>
            </a:r>
            <a:r>
              <a:rPr lang="en-US" dirty="0"/>
              <a:t>, joins are performed from left to right so the first join to be performed is </a:t>
            </a:r>
            <a:r>
              <a:rPr lang="en-US" dirty="0">
                <a:latin typeface="Courier New" pitchFamily="49" charset="0"/>
              </a:rPr>
              <a:t>Employees</a:t>
            </a:r>
            <a:r>
              <a:rPr lang="en-US" dirty="0"/>
              <a:t> </a:t>
            </a:r>
            <a:r>
              <a:rPr lang="en-US" dirty="0">
                <a:latin typeface="Courier New" pitchFamily="49" charset="0"/>
              </a:rPr>
              <a:t>JOIN</a:t>
            </a:r>
            <a:r>
              <a:rPr lang="en-US" dirty="0"/>
              <a:t> </a:t>
            </a:r>
            <a:r>
              <a:rPr lang="en-US" dirty="0">
                <a:latin typeface="Courier New" pitchFamily="49" charset="0"/>
              </a:rPr>
              <a:t>ADDRESS</a:t>
            </a:r>
            <a:r>
              <a:rPr lang="en-US" dirty="0"/>
              <a:t>. The first join condition can reference columns in </a:t>
            </a:r>
            <a:r>
              <a:rPr lang="en-US" dirty="0">
                <a:latin typeface="Courier New" pitchFamily="49" charset="0"/>
              </a:rPr>
              <a:t>Employees</a:t>
            </a:r>
            <a:r>
              <a:rPr lang="en-US" dirty="0"/>
              <a:t> and </a:t>
            </a:r>
            <a:r>
              <a:rPr lang="en-US" dirty="0">
                <a:latin typeface="Courier New" pitchFamily="49" charset="0"/>
              </a:rPr>
              <a:t>ADDRESS</a:t>
            </a:r>
            <a:r>
              <a:rPr lang="en-US" dirty="0"/>
              <a:t> but cannot reference columns in </a:t>
            </a:r>
            <a:r>
              <a:rPr lang="en-US" dirty="0">
                <a:latin typeface="Courier New" pitchFamily="49" charset="0"/>
              </a:rPr>
              <a:t>STATEPROVINCE</a:t>
            </a:r>
            <a:r>
              <a:rPr lang="en-US" dirty="0"/>
              <a:t>. The second join condition can reference columns from all three tables.</a:t>
            </a:r>
          </a:p>
          <a:p>
            <a:pPr lvl="1"/>
            <a:endParaRPr lang="en-US" dirty="0"/>
          </a:p>
          <a:p>
            <a:pPr lvl="1"/>
            <a:r>
              <a:rPr lang="en-US" dirty="0"/>
              <a:t>This can also be written as a three-way equijoin:</a:t>
            </a:r>
          </a:p>
          <a:p>
            <a:pPr lvl="1"/>
            <a:endParaRPr lang="en-US" dirty="0"/>
          </a:p>
          <a:p>
            <a:pPr lvl="1"/>
            <a:r>
              <a:rPr lang="en-US" dirty="0"/>
              <a:t>SELECT </a:t>
            </a:r>
            <a:r>
              <a:rPr lang="en-US" dirty="0" err="1"/>
              <a:t>e.LastName</a:t>
            </a:r>
            <a:r>
              <a:rPr lang="en-US" dirty="0"/>
              <a:t>, </a:t>
            </a:r>
            <a:r>
              <a:rPr lang="en-US" dirty="0" err="1"/>
              <a:t>a.City</a:t>
            </a:r>
            <a:r>
              <a:rPr lang="en-US" dirty="0"/>
              <a:t>, </a:t>
            </a:r>
            <a:r>
              <a:rPr lang="en-US" dirty="0" err="1"/>
              <a:t>sp.Name</a:t>
            </a:r>
            <a:r>
              <a:rPr lang="en-US" dirty="0"/>
              <a:t> </a:t>
            </a:r>
            <a:r>
              <a:rPr lang="en-US" dirty="0" err="1"/>
              <a:t>SPName</a:t>
            </a:r>
            <a:endParaRPr lang="en-US" dirty="0"/>
          </a:p>
          <a:p>
            <a:pPr lvl="1"/>
            <a:r>
              <a:rPr lang="en-US" dirty="0"/>
              <a:t>FROM employee e, address a, </a:t>
            </a:r>
            <a:r>
              <a:rPr lang="en-US" dirty="0" err="1"/>
              <a:t>stateprovince</a:t>
            </a:r>
            <a:r>
              <a:rPr lang="en-US" dirty="0"/>
              <a:t> sp</a:t>
            </a:r>
          </a:p>
          <a:p>
            <a:pPr lvl="1"/>
            <a:r>
              <a:rPr lang="en-US" dirty="0"/>
              <a:t>WHERE </a:t>
            </a:r>
            <a:r>
              <a:rPr lang="en-US" dirty="0" err="1"/>
              <a:t>e.AddressID</a:t>
            </a:r>
            <a:r>
              <a:rPr lang="en-US" dirty="0"/>
              <a:t> = </a:t>
            </a:r>
            <a:r>
              <a:rPr lang="en-US" dirty="0" err="1"/>
              <a:t>a.AddressID</a:t>
            </a:r>
            <a:endParaRPr lang="en-US" dirty="0"/>
          </a:p>
          <a:p>
            <a:pPr lvl="1"/>
            <a:r>
              <a:rPr lang="en-US" dirty="0"/>
              <a:t>  AND </a:t>
            </a:r>
            <a:r>
              <a:rPr lang="en-US" dirty="0" err="1"/>
              <a:t>a.StateProvinceID</a:t>
            </a:r>
            <a:r>
              <a:rPr lang="en-US" dirty="0"/>
              <a:t> = </a:t>
            </a:r>
            <a:r>
              <a:rPr lang="en-US" dirty="0" err="1"/>
              <a:t>sp.StateProvinceID</a:t>
            </a:r>
            <a:endParaRPr lang="en-US" dirty="0"/>
          </a:p>
        </p:txBody>
      </p:sp>
    </p:spTree>
    <p:extLst>
      <p:ext uri="{BB962C8B-B14F-4D97-AF65-F5344CB8AC3E}">
        <p14:creationId xmlns:p14="http://schemas.microsoft.com/office/powerpoint/2010/main" val="17537601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6DAD1251-0D49-4EB1-BD4E-3DE084FC6C13}" type="slidenum">
              <a:rPr lang="en-US"/>
              <a:pPr/>
              <a:t>31</a:t>
            </a:fld>
            <a:r>
              <a:rPr lang="en-US" dirty="0"/>
              <a:t>##</a:t>
            </a:r>
            <a:endParaRPr lang="en-US" sz="1100" dirty="0"/>
          </a:p>
        </p:txBody>
      </p:sp>
      <p:sp>
        <p:nvSpPr>
          <p:cNvPr id="545794" name="Rectangle 2"/>
          <p:cNvSpPr>
            <a:spLocks noGrp="1" noRot="1" noChangeAspect="1" noChangeArrowheads="1" noTextEdit="1"/>
          </p:cNvSpPr>
          <p:nvPr>
            <p:ph type="sldImg"/>
          </p:nvPr>
        </p:nvSpPr>
        <p:spPr>
          <a:ln/>
        </p:spPr>
      </p:sp>
      <p:sp>
        <p:nvSpPr>
          <p:cNvPr id="545795" name="Rectangle 3"/>
          <p:cNvSpPr>
            <a:spLocks noGrp="1" noChangeArrowheads="1"/>
          </p:cNvSpPr>
          <p:nvPr>
            <p:ph type="body" idx="1"/>
          </p:nvPr>
        </p:nvSpPr>
        <p:spPr>
          <a:xfrm>
            <a:off x="688481" y="4416099"/>
            <a:ext cx="5504853" cy="4182457"/>
          </a:xfrm>
        </p:spPr>
        <p:txBody>
          <a:bodyPr/>
          <a:lstStyle/>
          <a:p>
            <a:pPr lvl="1"/>
            <a:r>
              <a:rPr lang="en-US" dirty="0"/>
              <a:t>The example shown performs a join on the </a:t>
            </a:r>
            <a:r>
              <a:rPr lang="en-US" dirty="0">
                <a:latin typeface="Courier New" pitchFamily="49" charset="0"/>
              </a:rPr>
              <a:t>Employees</a:t>
            </a:r>
            <a:r>
              <a:rPr lang="en-US" dirty="0"/>
              <a:t> and </a:t>
            </a:r>
            <a:r>
              <a:rPr lang="en-US" dirty="0">
                <a:latin typeface="Courier New" pitchFamily="49" charset="0"/>
              </a:rPr>
              <a:t>Departments</a:t>
            </a:r>
            <a:r>
              <a:rPr lang="en-US" dirty="0"/>
              <a:t> tables, and, in addition, displays only employees within the Sales department.</a:t>
            </a:r>
          </a:p>
          <a:p>
            <a:endParaRPr lang="en-US" dirty="0"/>
          </a:p>
        </p:txBody>
      </p:sp>
    </p:spTree>
    <p:extLst>
      <p:ext uri="{BB962C8B-B14F-4D97-AF65-F5344CB8AC3E}">
        <p14:creationId xmlns:p14="http://schemas.microsoft.com/office/powerpoint/2010/main" val="31899479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6DAD1251-0D49-4EB1-BD4E-3DE084FC6C13}" type="slidenum">
              <a:rPr lang="en-US"/>
              <a:pPr/>
              <a:t>32</a:t>
            </a:fld>
            <a:r>
              <a:rPr lang="en-US" dirty="0"/>
              <a:t>##</a:t>
            </a:r>
            <a:endParaRPr lang="en-US" sz="1100" dirty="0"/>
          </a:p>
        </p:txBody>
      </p:sp>
      <p:sp>
        <p:nvSpPr>
          <p:cNvPr id="545794" name="Rectangle 2"/>
          <p:cNvSpPr>
            <a:spLocks noGrp="1" noRot="1" noChangeAspect="1" noChangeArrowheads="1" noTextEdit="1"/>
          </p:cNvSpPr>
          <p:nvPr>
            <p:ph type="sldImg"/>
          </p:nvPr>
        </p:nvSpPr>
        <p:spPr>
          <a:ln/>
        </p:spPr>
      </p:sp>
      <p:sp>
        <p:nvSpPr>
          <p:cNvPr id="545795" name="Rectangle 3"/>
          <p:cNvSpPr>
            <a:spLocks noGrp="1" noChangeArrowheads="1"/>
          </p:cNvSpPr>
          <p:nvPr>
            <p:ph type="body" idx="1"/>
          </p:nvPr>
        </p:nvSpPr>
        <p:spPr>
          <a:xfrm>
            <a:off x="688481" y="4416099"/>
            <a:ext cx="5504853" cy="4182457"/>
          </a:xfrm>
        </p:spPr>
        <p:txBody>
          <a:bodyPr/>
          <a:lstStyle/>
          <a:p>
            <a:pPr lvl="1"/>
            <a:r>
              <a:rPr lang="en-US" dirty="0"/>
              <a:t>The example shown performs a join on the </a:t>
            </a:r>
            <a:r>
              <a:rPr lang="en-US" dirty="0">
                <a:latin typeface="Courier New" pitchFamily="49" charset="0"/>
              </a:rPr>
              <a:t>Employees</a:t>
            </a:r>
            <a:r>
              <a:rPr lang="en-US" dirty="0"/>
              <a:t> and </a:t>
            </a:r>
            <a:r>
              <a:rPr lang="en-US" dirty="0">
                <a:latin typeface="Courier New" pitchFamily="49" charset="0"/>
              </a:rPr>
              <a:t>Departments</a:t>
            </a:r>
            <a:r>
              <a:rPr lang="en-US" dirty="0"/>
              <a:t> tables, and, in addition, displays only employees within the Sales department.</a:t>
            </a:r>
          </a:p>
          <a:p>
            <a:endParaRPr lang="en-US" dirty="0"/>
          </a:p>
        </p:txBody>
      </p:sp>
    </p:spTree>
    <p:extLst>
      <p:ext uri="{BB962C8B-B14F-4D97-AF65-F5344CB8AC3E}">
        <p14:creationId xmlns:p14="http://schemas.microsoft.com/office/powerpoint/2010/main" val="3675642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dirty="0"/>
          </a:p>
        </p:txBody>
      </p:sp>
      <p:sp>
        <p:nvSpPr>
          <p:cNvPr id="2" name="Footer Placeholder 1"/>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3" name="Slide Number Placeholder 2"/>
          <p:cNvSpPr>
            <a:spLocks noGrp="1"/>
          </p:cNvSpPr>
          <p:nvPr>
            <p:ph type="sldNum" sz="quarter" idx="11"/>
          </p:nvPr>
        </p:nvSpPr>
        <p:spPr/>
        <p:txBody>
          <a:bodyPr/>
          <a:lstStyle/>
          <a:p>
            <a:fld id="{3EBA5BD7-F043-4D1B-AA17-CD412FC534DE}" type="slidenum">
              <a:rPr lang="en-US" smtClean="0"/>
              <a:pPr/>
              <a:t>2</a:t>
            </a:fld>
            <a:endParaRPr lang="en-US" dirty="0"/>
          </a:p>
        </p:txBody>
      </p:sp>
    </p:spTree>
    <p:extLst>
      <p:ext uri="{BB962C8B-B14F-4D97-AF65-F5344CB8AC3E}">
        <p14:creationId xmlns:p14="http://schemas.microsoft.com/office/powerpoint/2010/main" val="18963917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3"/>
          <p:cNvSpPr>
            <a:spLocks noGrp="1" noChangeArrowheads="1"/>
          </p:cNvSpPr>
          <p:nvPr>
            <p:ph type="dt" idx="1"/>
          </p:nvPr>
        </p:nvSpPr>
        <p:spPr>
          <a:ln/>
        </p:spPr>
        <p:txBody>
          <a:bodyPr/>
          <a:lstStyle/>
          <a:p>
            <a:r>
              <a:rPr lang="en-US" dirty="0"/>
              <a:t>07/16/96</a:t>
            </a:r>
          </a:p>
        </p:txBody>
      </p:sp>
      <p:sp>
        <p:nvSpPr>
          <p:cNvPr id="6" name="Rectangle 6"/>
          <p:cNvSpPr>
            <a:spLocks noGrp="1" noChangeArrowheads="1"/>
          </p:cNvSpPr>
          <p:nvPr>
            <p:ph type="ftr" sz="quarter" idx="4"/>
          </p:nvPr>
        </p:nvSpPr>
        <p:spPr>
          <a:ln/>
        </p:spPr>
        <p:txBody>
          <a:bodyPr/>
          <a:lstStyle/>
          <a:p>
            <a:r>
              <a:rPr lang="en-US" dirty="0"/>
              <a:t>(c) 2006 National Academy for Software Development - http://academy.devbg.org*</a:t>
            </a:r>
          </a:p>
        </p:txBody>
      </p:sp>
      <p:sp>
        <p:nvSpPr>
          <p:cNvPr id="7" name="Rectangle 7"/>
          <p:cNvSpPr>
            <a:spLocks noGrp="1" noChangeArrowheads="1"/>
          </p:cNvSpPr>
          <p:nvPr>
            <p:ph type="sldNum" sz="quarter" idx="5"/>
          </p:nvPr>
        </p:nvSpPr>
        <p:spPr>
          <a:ln/>
        </p:spPr>
        <p:txBody>
          <a:bodyPr/>
          <a:lstStyle/>
          <a:p>
            <a:fld id="{F75C2DCA-6CD4-48A7-91CC-990A469CC4A4}" type="slidenum">
              <a:rPr lang="en-US"/>
              <a:pPr/>
              <a:t>33</a:t>
            </a:fld>
            <a:r>
              <a:rPr lang="en-US" dirty="0"/>
              <a:t>##</a:t>
            </a:r>
          </a:p>
        </p:txBody>
      </p:sp>
      <p:sp>
        <p:nvSpPr>
          <p:cNvPr id="1187842" name="Rectangle 2"/>
          <p:cNvSpPr>
            <a:spLocks noGrp="1" noRot="1" noChangeAspect="1" noChangeArrowheads="1" noTextEdit="1"/>
          </p:cNvSpPr>
          <p:nvPr>
            <p:ph type="sldImg"/>
          </p:nvPr>
        </p:nvSpPr>
        <p:spPr>
          <a:ln/>
        </p:spPr>
      </p:sp>
      <p:sp>
        <p:nvSpPr>
          <p:cNvPr id="1187843" name="Rectangle 3"/>
          <p:cNvSpPr>
            <a:spLocks noGrp="1" noChangeArrowheads="1"/>
          </p:cNvSpPr>
          <p:nvPr>
            <p:ph type="body" idx="1"/>
          </p:nvPr>
        </p:nvSpPr>
        <p:spPr>
          <a:xfrm>
            <a:off x="687874" y="4415321"/>
            <a:ext cx="5506066" cy="4183164"/>
          </a:xfrm>
        </p:spPr>
        <p:txBody>
          <a:bodyPr/>
          <a:lstStyle/>
          <a:p>
            <a:endParaRPr lang="en-US" dirty="0"/>
          </a:p>
        </p:txBody>
      </p:sp>
    </p:spTree>
    <p:extLst>
      <p:ext uri="{BB962C8B-B14F-4D97-AF65-F5344CB8AC3E}">
        <p14:creationId xmlns:p14="http://schemas.microsoft.com/office/powerpoint/2010/main" val="40469473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3"/>
          <p:cNvSpPr>
            <a:spLocks noGrp="1" noChangeArrowheads="1"/>
          </p:cNvSpPr>
          <p:nvPr>
            <p:ph type="dt" idx="1"/>
          </p:nvPr>
        </p:nvSpPr>
        <p:spPr>
          <a:ln/>
        </p:spPr>
        <p:txBody>
          <a:bodyPr/>
          <a:lstStyle/>
          <a:p>
            <a:r>
              <a:rPr lang="en-US" dirty="0"/>
              <a:t>07/16/96</a:t>
            </a:r>
          </a:p>
        </p:txBody>
      </p:sp>
      <p:sp>
        <p:nvSpPr>
          <p:cNvPr id="6" name="Rectangle 6"/>
          <p:cNvSpPr>
            <a:spLocks noGrp="1" noChangeArrowheads="1"/>
          </p:cNvSpPr>
          <p:nvPr>
            <p:ph type="ftr" sz="quarter" idx="4"/>
          </p:nvPr>
        </p:nvSpPr>
        <p:spPr>
          <a:ln/>
        </p:spPr>
        <p:txBody>
          <a:bodyPr/>
          <a:lstStyle/>
          <a:p>
            <a:r>
              <a:rPr lang="en-US" dirty="0"/>
              <a:t>(c) 2006 National Academy for Software Development - http://academy.devbg.org*</a:t>
            </a:r>
          </a:p>
        </p:txBody>
      </p:sp>
      <p:sp>
        <p:nvSpPr>
          <p:cNvPr id="7" name="Rectangle 7"/>
          <p:cNvSpPr>
            <a:spLocks noGrp="1" noChangeArrowheads="1"/>
          </p:cNvSpPr>
          <p:nvPr>
            <p:ph type="sldNum" sz="quarter" idx="5"/>
          </p:nvPr>
        </p:nvSpPr>
        <p:spPr>
          <a:ln/>
        </p:spPr>
        <p:txBody>
          <a:bodyPr/>
          <a:lstStyle/>
          <a:p>
            <a:fld id="{F75C2DCA-6CD4-48A7-91CC-990A469CC4A4}" type="slidenum">
              <a:rPr lang="en-US"/>
              <a:pPr/>
              <a:t>34</a:t>
            </a:fld>
            <a:r>
              <a:rPr lang="en-US" dirty="0"/>
              <a:t>##</a:t>
            </a:r>
          </a:p>
        </p:txBody>
      </p:sp>
      <p:sp>
        <p:nvSpPr>
          <p:cNvPr id="1187842" name="Rectangle 2"/>
          <p:cNvSpPr>
            <a:spLocks noGrp="1" noRot="1" noChangeAspect="1" noChangeArrowheads="1" noTextEdit="1"/>
          </p:cNvSpPr>
          <p:nvPr>
            <p:ph type="sldImg"/>
          </p:nvPr>
        </p:nvSpPr>
        <p:spPr>
          <a:ln/>
        </p:spPr>
      </p:sp>
      <p:sp>
        <p:nvSpPr>
          <p:cNvPr id="1187843" name="Rectangle 3"/>
          <p:cNvSpPr>
            <a:spLocks noGrp="1" noChangeArrowheads="1"/>
          </p:cNvSpPr>
          <p:nvPr>
            <p:ph type="body" idx="1"/>
          </p:nvPr>
        </p:nvSpPr>
        <p:spPr>
          <a:xfrm>
            <a:off x="687874" y="4415321"/>
            <a:ext cx="5506066" cy="4183164"/>
          </a:xfrm>
        </p:spPr>
        <p:txBody>
          <a:bodyPr/>
          <a:lstStyle/>
          <a:p>
            <a:endParaRPr lang="en-US" dirty="0"/>
          </a:p>
        </p:txBody>
      </p:sp>
    </p:spTree>
    <p:extLst>
      <p:ext uri="{BB962C8B-B14F-4D97-AF65-F5344CB8AC3E}">
        <p14:creationId xmlns:p14="http://schemas.microsoft.com/office/powerpoint/2010/main" val="40161291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3"/>
          <p:cNvSpPr>
            <a:spLocks noGrp="1" noChangeArrowheads="1"/>
          </p:cNvSpPr>
          <p:nvPr>
            <p:ph type="dt" idx="1"/>
          </p:nvPr>
        </p:nvSpPr>
        <p:spPr>
          <a:ln/>
        </p:spPr>
        <p:txBody>
          <a:bodyPr/>
          <a:lstStyle/>
          <a:p>
            <a:r>
              <a:rPr lang="en-US" dirty="0"/>
              <a:t>07/16/96</a:t>
            </a:r>
          </a:p>
        </p:txBody>
      </p:sp>
      <p:sp>
        <p:nvSpPr>
          <p:cNvPr id="6" name="Rectangle 6"/>
          <p:cNvSpPr>
            <a:spLocks noGrp="1" noChangeArrowheads="1"/>
          </p:cNvSpPr>
          <p:nvPr>
            <p:ph type="ftr" sz="quarter" idx="4"/>
          </p:nvPr>
        </p:nvSpPr>
        <p:spPr>
          <a:ln/>
        </p:spPr>
        <p:txBody>
          <a:bodyPr/>
          <a:lstStyle/>
          <a:p>
            <a:r>
              <a:rPr lang="en-US" dirty="0"/>
              <a:t>(c) 2006 National Academy for Software Development - http://academy.devbg.org*</a:t>
            </a:r>
          </a:p>
        </p:txBody>
      </p:sp>
      <p:sp>
        <p:nvSpPr>
          <p:cNvPr id="7" name="Rectangle 7"/>
          <p:cNvSpPr>
            <a:spLocks noGrp="1" noChangeArrowheads="1"/>
          </p:cNvSpPr>
          <p:nvPr>
            <p:ph type="sldNum" sz="quarter" idx="5"/>
          </p:nvPr>
        </p:nvSpPr>
        <p:spPr>
          <a:ln/>
        </p:spPr>
        <p:txBody>
          <a:bodyPr/>
          <a:lstStyle/>
          <a:p>
            <a:fld id="{CA89BB25-ABF2-40B6-A2DA-D2E8EC9D27F7}" type="slidenum">
              <a:rPr lang="en-US"/>
              <a:pPr/>
              <a:t>35</a:t>
            </a:fld>
            <a:r>
              <a:rPr lang="en-US" dirty="0"/>
              <a:t>##</a:t>
            </a:r>
          </a:p>
        </p:txBody>
      </p:sp>
      <p:sp>
        <p:nvSpPr>
          <p:cNvPr id="1069058" name="Rectangle 2"/>
          <p:cNvSpPr>
            <a:spLocks noGrp="1" noRot="1" noChangeAspect="1" noChangeArrowheads="1" noTextEdit="1"/>
          </p:cNvSpPr>
          <p:nvPr>
            <p:ph type="sldImg"/>
          </p:nvPr>
        </p:nvSpPr>
        <p:spPr>
          <a:ln/>
        </p:spPr>
      </p:sp>
      <p:sp>
        <p:nvSpPr>
          <p:cNvPr id="1069059" name="Rectangle 3"/>
          <p:cNvSpPr>
            <a:spLocks noGrp="1" noChangeArrowheads="1"/>
          </p:cNvSpPr>
          <p:nvPr>
            <p:ph type="body" idx="1"/>
          </p:nvPr>
        </p:nvSpPr>
        <p:spPr>
          <a:xfrm>
            <a:off x="687874" y="4415321"/>
            <a:ext cx="5506066" cy="4183164"/>
          </a:xfrm>
        </p:spPr>
        <p:txBody>
          <a:bodyPr/>
          <a:lstStyle/>
          <a:p>
            <a:endParaRPr lang="en-US" noProof="1"/>
          </a:p>
        </p:txBody>
      </p:sp>
    </p:spTree>
    <p:extLst>
      <p:ext uri="{BB962C8B-B14F-4D97-AF65-F5344CB8AC3E}">
        <p14:creationId xmlns:p14="http://schemas.microsoft.com/office/powerpoint/2010/main" val="35905104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1BFA7091-1169-4A3F-A158-1ACE5A626F08}" type="slidenum">
              <a:rPr lang="en-US"/>
              <a:pPr/>
              <a:t>36</a:t>
            </a:fld>
            <a:r>
              <a:rPr lang="en-US" dirty="0"/>
              <a:t>##</a:t>
            </a:r>
            <a:endParaRPr lang="en-US" sz="1100" dirty="0"/>
          </a:p>
        </p:txBody>
      </p:sp>
      <p:sp>
        <p:nvSpPr>
          <p:cNvPr id="541698" name="Rectangle 2"/>
          <p:cNvSpPr>
            <a:spLocks noGrp="1" noRot="1" noChangeAspect="1" noChangeArrowheads="1" noTextEdit="1"/>
          </p:cNvSpPr>
          <p:nvPr>
            <p:ph type="sldImg"/>
          </p:nvPr>
        </p:nvSpPr>
        <p:spPr>
          <a:ln/>
        </p:spPr>
      </p:sp>
      <p:sp>
        <p:nvSpPr>
          <p:cNvPr id="541699" name="Rectangle 3"/>
          <p:cNvSpPr>
            <a:spLocks noGrp="1" noChangeArrowheads="1"/>
          </p:cNvSpPr>
          <p:nvPr>
            <p:ph type="body" idx="1"/>
          </p:nvPr>
        </p:nvSpPr>
        <p:spPr>
          <a:xfrm>
            <a:off x="688481" y="4416099"/>
            <a:ext cx="5504853" cy="4182457"/>
          </a:xfrm>
        </p:spPr>
        <p:txBody>
          <a:bodyPr/>
          <a:lstStyle/>
          <a:p>
            <a:pPr lvl="1"/>
            <a:endParaRPr lang="en-US" dirty="0"/>
          </a:p>
        </p:txBody>
      </p:sp>
    </p:spTree>
    <p:extLst>
      <p:ext uri="{BB962C8B-B14F-4D97-AF65-F5344CB8AC3E}">
        <p14:creationId xmlns:p14="http://schemas.microsoft.com/office/powerpoint/2010/main" val="35610398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C8E92CD7-3A53-49A7-A6DD-9E3A99F23A85}" type="slidenum">
              <a:rPr lang="en-US"/>
              <a:pPr/>
              <a:t>37</a:t>
            </a:fld>
            <a:r>
              <a:rPr lang="en-US" dirty="0"/>
              <a:t>##</a:t>
            </a:r>
            <a:endParaRPr lang="en-US" sz="1100" dirty="0"/>
          </a:p>
        </p:txBody>
      </p:sp>
      <p:sp>
        <p:nvSpPr>
          <p:cNvPr id="520194" name="Rectangle 2"/>
          <p:cNvSpPr>
            <a:spLocks noGrp="1" noRot="1" noChangeAspect="1" noChangeArrowheads="1" noTextEdit="1"/>
          </p:cNvSpPr>
          <p:nvPr>
            <p:ph type="sldImg"/>
          </p:nvPr>
        </p:nvSpPr>
        <p:spPr>
          <a:ln/>
        </p:spPr>
      </p:sp>
      <p:sp>
        <p:nvSpPr>
          <p:cNvPr id="520195" name="Rectangle 3"/>
          <p:cNvSpPr>
            <a:spLocks noGrp="1" noChangeArrowheads="1"/>
          </p:cNvSpPr>
          <p:nvPr>
            <p:ph type="body" idx="1"/>
          </p:nvPr>
        </p:nvSpPr>
        <p:spPr>
          <a:xfrm>
            <a:off x="688481" y="4416099"/>
            <a:ext cx="5504853" cy="4182457"/>
          </a:xfrm>
        </p:spPr>
        <p:txBody>
          <a:bodyPr/>
          <a:lstStyle/>
          <a:p>
            <a:endParaRPr lang="bg-BG" dirty="0"/>
          </a:p>
        </p:txBody>
      </p:sp>
    </p:spTree>
    <p:extLst>
      <p:ext uri="{BB962C8B-B14F-4D97-AF65-F5344CB8AC3E}">
        <p14:creationId xmlns:p14="http://schemas.microsoft.com/office/powerpoint/2010/main" val="31112532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A subquery or nested query is a query within another SQL query and embedded within the WHERE clause.</a:t>
            </a:r>
            <a:r>
              <a:rPr lang="en-US" baseline="0" dirty="0"/>
              <a:t> Its main purpose is to serve as a data filter for the main query. It can be used after any of the operators(&gt;,&lt;, =, !=, IN, BETWEEN). A subquery can return a single value or multiple values.</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38</a:t>
            </a:fld>
            <a:endParaRPr lang="en-US" dirty="0"/>
          </a:p>
        </p:txBody>
      </p:sp>
    </p:spTree>
    <p:extLst>
      <p:ext uri="{BB962C8B-B14F-4D97-AF65-F5344CB8AC3E}">
        <p14:creationId xmlns:p14="http://schemas.microsoft.com/office/powerpoint/2010/main" val="37950766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39</a:t>
            </a:fld>
            <a:endParaRPr lang="en-US" dirty="0"/>
          </a:p>
        </p:txBody>
      </p:sp>
    </p:spTree>
    <p:extLst>
      <p:ext uri="{BB962C8B-B14F-4D97-AF65-F5344CB8AC3E}">
        <p14:creationId xmlns:p14="http://schemas.microsoft.com/office/powerpoint/2010/main" val="29135110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3"/>
          <p:cNvSpPr>
            <a:spLocks noGrp="1" noChangeArrowheads="1"/>
          </p:cNvSpPr>
          <p:nvPr>
            <p:ph type="dt" idx="1"/>
          </p:nvPr>
        </p:nvSpPr>
        <p:spPr>
          <a:ln/>
        </p:spPr>
        <p:txBody>
          <a:bodyPr/>
          <a:lstStyle/>
          <a:p>
            <a:r>
              <a:rPr lang="en-US" dirty="0"/>
              <a:t>07/16/96</a:t>
            </a:r>
          </a:p>
        </p:txBody>
      </p:sp>
      <p:sp>
        <p:nvSpPr>
          <p:cNvPr id="6" name="Rectangle 6"/>
          <p:cNvSpPr>
            <a:spLocks noGrp="1" noChangeArrowheads="1"/>
          </p:cNvSpPr>
          <p:nvPr>
            <p:ph type="ftr" sz="quarter" idx="4"/>
          </p:nvPr>
        </p:nvSpPr>
        <p:spPr>
          <a:ln/>
        </p:spPr>
        <p:txBody>
          <a:bodyPr/>
          <a:lstStyle/>
          <a:p>
            <a:r>
              <a:rPr lang="en-US" dirty="0"/>
              <a:t>(c) 2006 National Academy for Software Development - http://academy.devbg.org*</a:t>
            </a:r>
          </a:p>
        </p:txBody>
      </p:sp>
      <p:sp>
        <p:nvSpPr>
          <p:cNvPr id="7" name="Rectangle 7"/>
          <p:cNvSpPr>
            <a:spLocks noGrp="1" noChangeArrowheads="1"/>
          </p:cNvSpPr>
          <p:nvPr>
            <p:ph type="sldNum" sz="quarter" idx="5"/>
          </p:nvPr>
        </p:nvSpPr>
        <p:spPr>
          <a:ln/>
        </p:spPr>
        <p:txBody>
          <a:bodyPr/>
          <a:lstStyle/>
          <a:p>
            <a:fld id="{CA89BB25-ABF2-40B6-A2DA-D2E8EC9D27F7}" type="slidenum">
              <a:rPr lang="en-US"/>
              <a:pPr/>
              <a:t>40</a:t>
            </a:fld>
            <a:r>
              <a:rPr lang="en-US" dirty="0"/>
              <a:t>##</a:t>
            </a:r>
          </a:p>
        </p:txBody>
      </p:sp>
      <p:sp>
        <p:nvSpPr>
          <p:cNvPr id="1069058" name="Rectangle 2"/>
          <p:cNvSpPr>
            <a:spLocks noGrp="1" noRot="1" noChangeAspect="1" noChangeArrowheads="1" noTextEdit="1"/>
          </p:cNvSpPr>
          <p:nvPr>
            <p:ph type="sldImg"/>
          </p:nvPr>
        </p:nvSpPr>
        <p:spPr>
          <a:ln/>
        </p:spPr>
      </p:sp>
      <p:sp>
        <p:nvSpPr>
          <p:cNvPr id="1069059" name="Rectangle 3"/>
          <p:cNvSpPr>
            <a:spLocks noGrp="1" noChangeArrowheads="1"/>
          </p:cNvSpPr>
          <p:nvPr>
            <p:ph type="body" idx="1"/>
          </p:nvPr>
        </p:nvSpPr>
        <p:spPr>
          <a:xfrm>
            <a:off x="687874" y="4415321"/>
            <a:ext cx="5506066" cy="4183164"/>
          </a:xfrm>
        </p:spPr>
        <p:txBody>
          <a:bodyPr/>
          <a:lstStyle/>
          <a:p>
            <a:endParaRPr lang="en-US" dirty="0"/>
          </a:p>
        </p:txBody>
      </p:sp>
    </p:spTree>
    <p:extLst>
      <p:ext uri="{BB962C8B-B14F-4D97-AF65-F5344CB8AC3E}">
        <p14:creationId xmlns:p14="http://schemas.microsoft.com/office/powerpoint/2010/main" val="34730786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41</a:t>
            </a:fld>
            <a:endParaRPr lang="en-US" dirty="0"/>
          </a:p>
        </p:txBody>
      </p:sp>
    </p:spTree>
    <p:extLst>
      <p:ext uri="{BB962C8B-B14F-4D97-AF65-F5344CB8AC3E}">
        <p14:creationId xmlns:p14="http://schemas.microsoft.com/office/powerpoint/2010/main" val="37521005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C8E92CD7-3A53-49A7-A6DD-9E3A99F23A85}" type="slidenum">
              <a:rPr lang="en-US"/>
              <a:pPr/>
              <a:t>42</a:t>
            </a:fld>
            <a:r>
              <a:rPr lang="en-US" dirty="0"/>
              <a:t>##</a:t>
            </a:r>
            <a:endParaRPr lang="en-US" sz="1100" dirty="0"/>
          </a:p>
        </p:txBody>
      </p:sp>
      <p:sp>
        <p:nvSpPr>
          <p:cNvPr id="520194" name="Rectangle 2"/>
          <p:cNvSpPr>
            <a:spLocks noGrp="1" noRot="1" noChangeAspect="1" noChangeArrowheads="1" noTextEdit="1"/>
          </p:cNvSpPr>
          <p:nvPr>
            <p:ph type="sldImg"/>
          </p:nvPr>
        </p:nvSpPr>
        <p:spPr>
          <a:ln/>
        </p:spPr>
      </p:sp>
      <p:sp>
        <p:nvSpPr>
          <p:cNvPr id="520195" name="Rectangle 3"/>
          <p:cNvSpPr>
            <a:spLocks noGrp="1" noChangeArrowheads="1"/>
          </p:cNvSpPr>
          <p:nvPr>
            <p:ph type="body" idx="1"/>
          </p:nvPr>
        </p:nvSpPr>
        <p:spPr>
          <a:xfrm>
            <a:off x="688481" y="4416099"/>
            <a:ext cx="5504853" cy="4182457"/>
          </a:xfrm>
        </p:spPr>
        <p:txBody>
          <a:bodyPr/>
          <a:lstStyle/>
          <a:p>
            <a:endParaRPr lang="bg-BG" dirty="0"/>
          </a:p>
        </p:txBody>
      </p:sp>
    </p:spTree>
    <p:extLst>
      <p:ext uri="{BB962C8B-B14F-4D97-AF65-F5344CB8AC3E}">
        <p14:creationId xmlns:p14="http://schemas.microsoft.com/office/powerpoint/2010/main" val="1868287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C8E92CD7-3A53-49A7-A6DD-9E3A99F23A85}" type="slidenum">
              <a:rPr lang="en-US"/>
              <a:pPr/>
              <a:t>4</a:t>
            </a:fld>
            <a:r>
              <a:rPr lang="en-US" dirty="0"/>
              <a:t>##</a:t>
            </a:r>
            <a:endParaRPr lang="en-US" sz="1100" dirty="0"/>
          </a:p>
        </p:txBody>
      </p:sp>
      <p:sp>
        <p:nvSpPr>
          <p:cNvPr id="520194" name="Rectangle 2"/>
          <p:cNvSpPr>
            <a:spLocks noGrp="1" noRot="1" noChangeAspect="1" noChangeArrowheads="1" noTextEdit="1"/>
          </p:cNvSpPr>
          <p:nvPr>
            <p:ph type="sldImg"/>
          </p:nvPr>
        </p:nvSpPr>
        <p:spPr>
          <a:ln/>
        </p:spPr>
      </p:sp>
      <p:sp>
        <p:nvSpPr>
          <p:cNvPr id="520195" name="Rectangle 3"/>
          <p:cNvSpPr>
            <a:spLocks noGrp="1" noChangeArrowheads="1"/>
          </p:cNvSpPr>
          <p:nvPr>
            <p:ph type="body" idx="1"/>
          </p:nvPr>
        </p:nvSpPr>
        <p:spPr>
          <a:xfrm>
            <a:off x="688481" y="4416099"/>
            <a:ext cx="5504853" cy="4182457"/>
          </a:xfrm>
        </p:spPr>
        <p:txBody>
          <a:bodyPr/>
          <a:lstStyle/>
          <a:p>
            <a:endParaRPr lang="bg-BG" dirty="0"/>
          </a:p>
        </p:txBody>
      </p:sp>
    </p:spTree>
    <p:extLst>
      <p:ext uri="{BB962C8B-B14F-4D97-AF65-F5344CB8AC3E}">
        <p14:creationId xmlns:p14="http://schemas.microsoft.com/office/powerpoint/2010/main" val="35033384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C8E92CD7-3A53-49A7-A6DD-9E3A99F23A85}" type="slidenum">
              <a:rPr lang="en-US"/>
              <a:pPr/>
              <a:t>45</a:t>
            </a:fld>
            <a:r>
              <a:rPr lang="en-US" dirty="0"/>
              <a:t>##</a:t>
            </a:r>
            <a:endParaRPr lang="en-US" sz="1100" dirty="0"/>
          </a:p>
        </p:txBody>
      </p:sp>
      <p:sp>
        <p:nvSpPr>
          <p:cNvPr id="520194" name="Rectangle 2"/>
          <p:cNvSpPr>
            <a:spLocks noGrp="1" noRot="1" noChangeAspect="1" noChangeArrowheads="1" noTextEdit="1"/>
          </p:cNvSpPr>
          <p:nvPr>
            <p:ph type="sldImg"/>
          </p:nvPr>
        </p:nvSpPr>
        <p:spPr>
          <a:ln/>
        </p:spPr>
      </p:sp>
      <p:sp>
        <p:nvSpPr>
          <p:cNvPr id="520195" name="Rectangle 3"/>
          <p:cNvSpPr>
            <a:spLocks noGrp="1" noChangeArrowheads="1"/>
          </p:cNvSpPr>
          <p:nvPr>
            <p:ph type="body" idx="1"/>
          </p:nvPr>
        </p:nvSpPr>
        <p:spPr>
          <a:xfrm>
            <a:off x="688481" y="4416099"/>
            <a:ext cx="5504853" cy="4182457"/>
          </a:xfrm>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Every table can</a:t>
            </a:r>
            <a:r>
              <a:rPr lang="en-US" baseline="0" dirty="0"/>
              <a:t> have only one c</a:t>
            </a:r>
            <a:r>
              <a:rPr lang="en-US" dirty="0"/>
              <a:t>lustered indexes. They are stored on</a:t>
            </a:r>
            <a:r>
              <a:rPr lang="en-US" baseline="0" dirty="0"/>
              <a:t> the table.</a:t>
            </a:r>
            <a:r>
              <a:rPr lang="en-US" dirty="0"/>
              <a:t> Clustered</a:t>
            </a:r>
            <a:r>
              <a:rPr lang="en-US" baseline="0" dirty="0"/>
              <a:t> indexes sorts the data physically in the table so the reads are much faster. The most common index structure are the B-trees. However, when you have an index inserts and deletes it takes more time to accomplish because </a:t>
            </a:r>
            <a:r>
              <a:rPr lang="en-US" dirty="0"/>
              <a:t>indexes</a:t>
            </a:r>
            <a:r>
              <a:rPr lang="en-US" baseline="0" dirty="0"/>
              <a:t> has to be updated as well.</a:t>
            </a:r>
            <a:br>
              <a:rPr lang="en-US" dirty="0"/>
            </a:br>
            <a:br>
              <a:rPr lang="en-US" dirty="0"/>
            </a:br>
            <a:r>
              <a:rPr lang="en-US" dirty="0"/>
              <a:t>A non-clustered index has a duplicate of the data from the indexed columns kept ordered together with pointers to the actual data rows (pointers to the clustered index if there is one). This means that accessing data through a non-clustered index has to go through an extra layer of indirection. However, if you select only the data that's available in the indexed columns you can get the data back directly from the duplicated index data.</a:t>
            </a:r>
          </a:p>
          <a:p>
            <a:endParaRPr lang="bg-BG" dirty="0"/>
          </a:p>
        </p:txBody>
      </p:sp>
    </p:spTree>
    <p:extLst>
      <p:ext uri="{BB962C8B-B14F-4D97-AF65-F5344CB8AC3E}">
        <p14:creationId xmlns:p14="http://schemas.microsoft.com/office/powerpoint/2010/main" val="12648637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Контейнер за номер на слайда 4"/>
          <p:cNvSpPr>
            <a:spLocks noGrp="1"/>
          </p:cNvSpPr>
          <p:nvPr>
            <p:ph type="sldNum" sz="quarter" idx="11"/>
          </p:nvPr>
        </p:nvSpPr>
        <p:spPr/>
        <p:txBody>
          <a:bodyPr/>
          <a:lstStyle/>
          <a:p>
            <a:fld id="{3EBA5BD7-F043-4D1B-AA17-CD412FC534DE}" type="slidenum">
              <a:rPr lang="en-US" smtClean="0"/>
              <a:pPr/>
              <a:t>49</a:t>
            </a:fld>
            <a:endParaRPr lang="en-US" dirty="0"/>
          </a:p>
        </p:txBody>
      </p:sp>
    </p:spTree>
    <p:extLst>
      <p:ext uri="{BB962C8B-B14F-4D97-AF65-F5344CB8AC3E}">
        <p14:creationId xmlns:p14="http://schemas.microsoft.com/office/powerpoint/2010/main" val="39825866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50</a:t>
            </a:fld>
            <a:endParaRPr lang="en-US" dirty="0"/>
          </a:p>
        </p:txBody>
      </p:sp>
    </p:spTree>
    <p:extLst>
      <p:ext uri="{BB962C8B-B14F-4D97-AF65-F5344CB8AC3E}">
        <p14:creationId xmlns:p14="http://schemas.microsoft.com/office/powerpoint/2010/main" val="17679059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52</a:t>
            </a:fld>
            <a:endParaRPr lang="en-US" dirty="0"/>
          </a:p>
        </p:txBody>
      </p:sp>
    </p:spTree>
    <p:extLst>
      <p:ext uri="{BB962C8B-B14F-4D97-AF65-F5344CB8AC3E}">
        <p14:creationId xmlns:p14="http://schemas.microsoft.com/office/powerpoint/2010/main" val="881360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solidFill>
                  <a:prstClr val="black"/>
                </a:solidFill>
              </a:rPr>
              <a:t>© Software University Foundation – </a:t>
            </a:r>
            <a:r>
              <a:rPr lang="en-US" sz="1000" u="sng" dirty="0">
                <a:solidFill>
                  <a:prstClr val="black"/>
                </a:solidFill>
                <a:hlinkClick r:id="rId3"/>
              </a:rPr>
              <a:t>http://softuni.org</a:t>
            </a:r>
            <a:endParaRPr lang="en-US" sz="1000" dirty="0">
              <a:solidFill>
                <a:prstClr val="black"/>
              </a:solidFill>
            </a:endParaRPr>
          </a:p>
          <a:p>
            <a:r>
              <a:rPr lang="en-US" sz="1000" dirty="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dirty="0">
                <a:solidFill>
                  <a:prstClr val="black"/>
                </a:solidFill>
              </a:rPr>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22909574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54</a:t>
            </a:fld>
            <a:endParaRPr lang="en-US" dirty="0"/>
          </a:p>
        </p:txBody>
      </p:sp>
    </p:spTree>
    <p:extLst>
      <p:ext uri="{BB962C8B-B14F-4D97-AF65-F5344CB8AC3E}">
        <p14:creationId xmlns:p14="http://schemas.microsoft.com/office/powerpoint/2010/main" val="32192912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55</a:t>
            </a:fld>
            <a:endParaRPr lang="en-US" dirty="0"/>
          </a:p>
        </p:txBody>
      </p:sp>
    </p:spTree>
    <p:extLst>
      <p:ext uri="{BB962C8B-B14F-4D97-AF65-F5344CB8AC3E}">
        <p14:creationId xmlns:p14="http://schemas.microsoft.com/office/powerpoint/2010/main" val="469558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5C4BA63B-286B-46C9-B52C-1B6101BC0A03}" type="slidenum">
              <a:rPr lang="en-US"/>
              <a:pPr/>
              <a:t>5</a:t>
            </a:fld>
            <a:r>
              <a:rPr lang="en-US" dirty="0"/>
              <a:t>##</a:t>
            </a:r>
            <a:endParaRPr lang="en-US" sz="1100" dirty="0"/>
          </a:p>
        </p:txBody>
      </p:sp>
      <p:sp>
        <p:nvSpPr>
          <p:cNvPr id="522242" name="Rectangle 2"/>
          <p:cNvSpPr>
            <a:spLocks noGrp="1" noRot="1" noChangeAspect="1" noChangeArrowheads="1" noTextEdit="1"/>
          </p:cNvSpPr>
          <p:nvPr>
            <p:ph type="sldImg"/>
          </p:nvPr>
        </p:nvSpPr>
        <p:spPr>
          <a:ln/>
        </p:spPr>
      </p:sp>
      <p:sp>
        <p:nvSpPr>
          <p:cNvPr id="522243" name="Rectangle 3"/>
          <p:cNvSpPr>
            <a:spLocks noGrp="1" noChangeArrowheads="1"/>
          </p:cNvSpPr>
          <p:nvPr>
            <p:ph type="body" idx="1"/>
          </p:nvPr>
        </p:nvSpPr>
        <p:spPr>
          <a:xfrm>
            <a:off x="688481" y="4416099"/>
            <a:ext cx="5504853" cy="4182457"/>
          </a:xfrm>
        </p:spPr>
        <p:txBody>
          <a:bodyPr/>
          <a:lstStyle/>
          <a:p>
            <a:r>
              <a:rPr lang="en-US" b="1" dirty="0"/>
              <a:t>Data from Multiple Tables</a:t>
            </a:r>
          </a:p>
          <a:p>
            <a:pPr lvl="1"/>
            <a:r>
              <a:rPr lang="en-US" dirty="0"/>
              <a:t>Sometimes you need to use </a:t>
            </a:r>
            <a:r>
              <a:rPr lang="en-US" dirty="0">
                <a:solidFill>
                  <a:srgbClr val="FC0128"/>
                </a:solidFill>
              </a:rPr>
              <a:t>data from more than one table</a:t>
            </a:r>
            <a:r>
              <a:rPr lang="en-US" dirty="0"/>
              <a:t>. In the slide example, the report displays data from two separate tables.</a:t>
            </a:r>
          </a:p>
          <a:p>
            <a:pPr lvl="1"/>
            <a:r>
              <a:rPr lang="en-US" dirty="0"/>
              <a:t>To produce the report, you need to link (</a:t>
            </a:r>
            <a:r>
              <a:rPr lang="en-US" b="1" dirty="0"/>
              <a:t>join</a:t>
            </a:r>
            <a:r>
              <a:rPr lang="en-US" dirty="0"/>
              <a:t>) the </a:t>
            </a:r>
            <a:r>
              <a:rPr lang="en-US" dirty="0">
                <a:latin typeface="Courier New" pitchFamily="49" charset="0"/>
              </a:rPr>
              <a:t>Employees</a:t>
            </a:r>
            <a:r>
              <a:rPr lang="en-US" dirty="0"/>
              <a:t> and </a:t>
            </a:r>
            <a:r>
              <a:rPr lang="en-US" dirty="0">
                <a:latin typeface="Courier New" pitchFamily="49" charset="0"/>
              </a:rPr>
              <a:t>Departments</a:t>
            </a:r>
            <a:r>
              <a:rPr lang="en-US" dirty="0"/>
              <a:t> tables and access data from both of them.</a:t>
            </a:r>
          </a:p>
          <a:p>
            <a:endParaRPr lang="en-US" dirty="0"/>
          </a:p>
        </p:txBody>
      </p:sp>
    </p:spTree>
    <p:extLst>
      <p:ext uri="{BB962C8B-B14F-4D97-AF65-F5344CB8AC3E}">
        <p14:creationId xmlns:p14="http://schemas.microsoft.com/office/powerpoint/2010/main" val="3217986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609DC064-E946-4394-A38B-3AD43C9C7D2D}" type="slidenum">
              <a:rPr lang="en-US"/>
              <a:pPr/>
              <a:t>8</a:t>
            </a:fld>
            <a:r>
              <a:rPr lang="en-US" dirty="0"/>
              <a:t>##</a:t>
            </a:r>
            <a:endParaRPr lang="en-US" sz="1100" dirty="0"/>
          </a:p>
        </p:txBody>
      </p:sp>
      <p:sp>
        <p:nvSpPr>
          <p:cNvPr id="526338" name="Rectangle 2"/>
          <p:cNvSpPr>
            <a:spLocks noGrp="1" noRot="1" noChangeAspect="1" noChangeArrowheads="1" noTextEdit="1"/>
          </p:cNvSpPr>
          <p:nvPr>
            <p:ph type="sldImg"/>
          </p:nvPr>
        </p:nvSpPr>
        <p:spPr>
          <a:ln/>
        </p:spPr>
      </p:sp>
      <p:sp>
        <p:nvSpPr>
          <p:cNvPr id="526339" name="Rectangle 3"/>
          <p:cNvSpPr>
            <a:spLocks noGrp="1" noChangeArrowheads="1"/>
          </p:cNvSpPr>
          <p:nvPr>
            <p:ph type="body" idx="1"/>
          </p:nvPr>
        </p:nvSpPr>
        <p:spPr>
          <a:xfrm>
            <a:off x="688481" y="4416099"/>
            <a:ext cx="5504853" cy="4182457"/>
          </a:xfrm>
        </p:spPr>
        <p:txBody>
          <a:bodyPr/>
          <a:lstStyle/>
          <a:p>
            <a:pPr lvl="1">
              <a:lnSpc>
                <a:spcPct val="65000"/>
              </a:lnSpc>
              <a:spcBef>
                <a:spcPct val="35000"/>
              </a:spcBef>
            </a:pPr>
            <a:r>
              <a:rPr lang="en-US" sz="2300" dirty="0"/>
              <a:t>These are SQL99 compliant joins</a:t>
            </a:r>
          </a:p>
        </p:txBody>
      </p:sp>
    </p:spTree>
    <p:extLst>
      <p:ext uri="{BB962C8B-B14F-4D97-AF65-F5344CB8AC3E}">
        <p14:creationId xmlns:p14="http://schemas.microsoft.com/office/powerpoint/2010/main" val="1839819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Inner</a:t>
            </a:r>
            <a:r>
              <a:rPr lang="en-US" baseline="0" dirty="0"/>
              <a:t> joins return only rows which exist in both tables.</a:t>
            </a:r>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10</a:t>
            </a:fld>
            <a:endParaRPr lang="en-US" dirty="0"/>
          </a:p>
        </p:txBody>
      </p:sp>
    </p:spTree>
    <p:extLst>
      <p:ext uri="{BB962C8B-B14F-4D97-AF65-F5344CB8AC3E}">
        <p14:creationId xmlns:p14="http://schemas.microsoft.com/office/powerpoint/2010/main" val="1680840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11</a:t>
            </a:fld>
            <a:endParaRPr lang="en-US" dirty="0"/>
          </a:p>
        </p:txBody>
      </p:sp>
    </p:spTree>
    <p:extLst>
      <p:ext uri="{BB962C8B-B14F-4D97-AF65-F5344CB8AC3E}">
        <p14:creationId xmlns:p14="http://schemas.microsoft.com/office/powerpoint/2010/main" val="1043164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Left outer joins return all the data in the first(left) table and all the data from the second(right) table that matches the join</a:t>
            </a:r>
            <a:r>
              <a:rPr lang="en-US" baseline="0" dirty="0"/>
              <a:t> conditions. If the data in the right table doesn’t match any data in the left table the return value is NULL.</a:t>
            </a:r>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12</a:t>
            </a:fld>
            <a:endParaRPr lang="en-US" dirty="0"/>
          </a:p>
        </p:txBody>
      </p:sp>
    </p:spTree>
    <p:extLst>
      <p:ext uri="{BB962C8B-B14F-4D97-AF65-F5344CB8AC3E}">
        <p14:creationId xmlns:p14="http://schemas.microsoft.com/office/powerpoint/2010/main" val="37112262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13</a:t>
            </a:fld>
            <a:endParaRPr lang="en-US" dirty="0"/>
          </a:p>
        </p:txBody>
      </p:sp>
    </p:spTree>
    <p:extLst>
      <p:ext uri="{BB962C8B-B14F-4D97-AF65-F5344CB8AC3E}">
        <p14:creationId xmlns:p14="http://schemas.microsoft.com/office/powerpoint/2010/main" val="2279302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judge.softuni.bg/" TargetMode="External"/><Relationship Id="rId13"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hyperlink" Target="http://forum.softuni.bg/" TargetMode="External"/><Relationship Id="rId12" Type="http://schemas.openxmlformats.org/officeDocument/2006/relationships/hyperlink" Target="http://www.introprogramming.info/" TargetMode="External"/><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hyperlink" Target="http://www.nakov.com/" TargetMode="External"/><Relationship Id="rId11" Type="http://schemas.openxmlformats.org/officeDocument/2006/relationships/hyperlink" Target="http://www.youtube.com/SoftwareUniversity" TargetMode="External"/><Relationship Id="rId5" Type="http://schemas.openxmlformats.org/officeDocument/2006/relationships/hyperlink" Target="http://softuni.org/" TargetMode="External"/><Relationship Id="rId10" Type="http://schemas.openxmlformats.org/officeDocument/2006/relationships/hyperlink" Target="https://twitter.com/softunibg" TargetMode="External"/><Relationship Id="rId4" Type="http://schemas.openxmlformats.org/officeDocument/2006/relationships/hyperlink" Target="http://softuni.bg/" TargetMode="External"/><Relationship Id="rId9" Type="http://schemas.openxmlformats.org/officeDocument/2006/relationships/hyperlink" Target="https://www.facebook.com/SoftwareUniversity"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1847488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2/6/2017</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Slide Title</a:t>
            </a:r>
            <a:endParaRPr dirty="0"/>
          </a:p>
        </p:txBody>
      </p:sp>
      <p:pic>
        <p:nvPicPr>
          <p:cNvPr id="1026" name="Picture 2"/>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406769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813" y="4953000"/>
            <a:ext cx="10363200" cy="820600"/>
          </a:xfrm>
        </p:spPr>
        <p:txBody>
          <a:bodyPr wrap="square"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912813" y="5754968"/>
            <a:ext cx="10363200" cy="719034"/>
          </a:xfrm>
        </p:spPr>
        <p:txBody>
          <a:bodyPr wrap="square"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pic>
        <p:nvPicPr>
          <p:cNvPr id="9" name="Picture 2"/>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616330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a:t>Course Web Site</a:t>
            </a:r>
          </a:p>
        </p:txBody>
      </p:sp>
      <p:pic>
        <p:nvPicPr>
          <p:cNvPr id="55" name="Picture 5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838412" y="261000"/>
            <a:ext cx="2050131" cy="670675"/>
          </a:xfrm>
          <a:prstGeom prst="rect">
            <a:avLst/>
          </a:prstGeom>
        </p:spPr>
      </p:pic>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Presentation Title</a:t>
            </a:r>
            <a:endParaRPr dirty="0"/>
          </a:p>
        </p:txBody>
      </p:sp>
      <p:sp>
        <p:nvSpPr>
          <p:cNvPr id="2" name="TextBox 1">
            <a:hlinkClick r:id="rId4"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a:solidFill>
                  <a:srgbClr val="603A14"/>
                </a:solidFill>
              </a:rPr>
              <a:t>?</a:t>
            </a:r>
          </a:p>
        </p:txBody>
      </p:sp>
      <p:sp>
        <p:nvSpPr>
          <p:cNvPr id="27" name="TextBox 26">
            <a:hlinkClick r:id="rId5"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a:solidFill>
                  <a:srgbClr val="603A14"/>
                </a:solidFill>
              </a:rPr>
              <a:t>?</a:t>
            </a:r>
          </a:p>
        </p:txBody>
      </p:sp>
      <p:sp>
        <p:nvSpPr>
          <p:cNvPr id="51" name="TextBox 50">
            <a:hlinkClick r:id="rId6"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a:solidFill>
                  <a:srgbClr val="603A14"/>
                </a:solidFill>
              </a:rPr>
              <a:t>?</a:t>
            </a:r>
          </a:p>
        </p:txBody>
      </p:sp>
      <p:sp>
        <p:nvSpPr>
          <p:cNvPr id="52" name="TextBox 51">
            <a:hlinkClick r:id="rId7"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a:solidFill>
                  <a:srgbClr val="603A14"/>
                </a:solidFill>
              </a:rPr>
              <a:t>?</a:t>
            </a:r>
          </a:p>
        </p:txBody>
      </p:sp>
      <p:sp>
        <p:nvSpPr>
          <p:cNvPr id="53" name="TextBox 52">
            <a:hlinkClick r:id="rId8"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a:solidFill>
                  <a:srgbClr val="603A14"/>
                </a:solidFill>
              </a:rPr>
              <a:t>?</a:t>
            </a:r>
          </a:p>
        </p:txBody>
      </p:sp>
      <p:sp>
        <p:nvSpPr>
          <p:cNvPr id="54" name="TextBox 53">
            <a:hlinkClick r:id="rId9"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sz="2400" b="1" dirty="0">
                <a:solidFill>
                  <a:srgbClr val="603A14"/>
                </a:solidFill>
              </a:rPr>
              <a:t>?</a:t>
            </a:r>
          </a:p>
        </p:txBody>
      </p:sp>
      <p:sp>
        <p:nvSpPr>
          <p:cNvPr id="56" name="TextBox 55">
            <a:hlinkClick r:id="rId10"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a:solidFill>
                  <a:srgbClr val="603A14"/>
                </a:solidFill>
              </a:rPr>
              <a:t>?</a:t>
            </a:r>
          </a:p>
        </p:txBody>
      </p:sp>
      <p:sp>
        <p:nvSpPr>
          <p:cNvPr id="57" name="TextBox 56">
            <a:hlinkClick r:id="rId11"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a:solidFill>
                  <a:srgbClr val="603A14"/>
                </a:solidFill>
              </a:rPr>
              <a:t>?</a:t>
            </a:r>
          </a:p>
        </p:txBody>
      </p:sp>
      <p:sp>
        <p:nvSpPr>
          <p:cNvPr id="58" name="TextBox 57">
            <a:hlinkClick r:id="rId12"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a:solidFill>
                  <a:srgbClr val="603A14"/>
                </a:solidFill>
              </a:rPr>
              <a:t>?</a:t>
            </a:r>
          </a:p>
        </p:txBody>
      </p:sp>
      <p:pic>
        <p:nvPicPr>
          <p:cNvPr id="3" name="Picture 2"/>
          <p:cNvPicPr>
            <a:picLocks noChangeAspect="1"/>
          </p:cNvPicPr>
          <p:nvPr userDrawn="1"/>
        </p:nvPicPr>
        <p:blipFill>
          <a:blip r:embed="rId13"/>
          <a:stretch>
            <a:fillRect/>
          </a:stretch>
        </p:blipFill>
        <p:spPr>
          <a:xfrm rot="20967714">
            <a:off x="457076" y="2405125"/>
            <a:ext cx="2338944" cy="2395502"/>
          </a:xfrm>
          <a:prstGeom prst="rect">
            <a:avLst/>
          </a:prstGeom>
        </p:spPr>
      </p:pic>
      <p:sp>
        <p:nvSpPr>
          <p:cNvPr id="19" name="Rectangle 18"/>
          <p:cNvSpPr/>
          <p:nvPr userDrawn="1"/>
        </p:nvSpPr>
        <p:spPr>
          <a:xfrm rot="20949717">
            <a:off x="2718532" y="3306088"/>
            <a:ext cx="4540980" cy="948072"/>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6600" b="1" kern="1200" noProof="0" dirty="0">
                <a:solidFill>
                  <a:srgbClr val="F3BE60"/>
                </a:solidFill>
                <a:latin typeface="+mj-lt"/>
                <a:ea typeface="+mj-ea"/>
                <a:cs typeface="+mj-cs"/>
              </a:rPr>
              <a:t>Questions?</a:t>
            </a:r>
            <a:endParaRPr lang="en-US" sz="6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Tree>
    <p:extLst>
      <p:ext uri="{BB962C8B-B14F-4D97-AF65-F5344CB8AC3E}">
        <p14:creationId xmlns:p14="http://schemas.microsoft.com/office/powerpoint/2010/main" val="258879962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2/6/2017</a:t>
            </a:fld>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 id="2147483672" r:id="rId5"/>
  </p:sldLayoutIdLst>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oftuni.bg/" TargetMode="External"/><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6.png"/><Relationship Id="rId4" Type="http://schemas.openxmlformats.org/officeDocument/2006/relationships/hyperlink" Target="http://creativecommons.org/licenses/by-nc-sa/4.0/" TargetMode="External"/><Relationship Id="rId9" Type="http://schemas.openxmlformats.org/officeDocument/2006/relationships/hyperlink" Target="http://softuni.org/"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judge.softuni.bg/Contests/Practice/Index/393#1"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judge.softuni.bg/Contests/Practice/Index/393#1"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judge.softuni.bg/Contests/Practice/Index/393#2"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hyperlink" Target="https://judge.softuni.bg/Contests/Practice/Index/393#2"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judge.softuni.bg/Contests/Practice/Index/393#5"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hyperlink" Target="https://judge.softuni.bg/Contests/Practice/Index/393#5"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judge.softuni.bg/Contests/Practice/Index/393#9"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3.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hyperlink" Target="https://judge.softuni.bg/Contests/Practice/Index/393#9"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judge.softuni.bg/Contests/Practice/Index/393#10"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3.pn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hyperlink" Target="https://judge.softuni.bg/Contests/Practice/Index/393#10"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8" Type="http://schemas.openxmlformats.org/officeDocument/2006/relationships/hyperlink" Target="http://smartit.bg/" TargetMode="External"/><Relationship Id="rId13" Type="http://schemas.openxmlformats.org/officeDocument/2006/relationships/image" Target="../media/image36.png"/><Relationship Id="rId18" Type="http://schemas.openxmlformats.org/officeDocument/2006/relationships/hyperlink" Target="http://www.superhosting.bg/" TargetMode="External"/><Relationship Id="rId3" Type="http://schemas.openxmlformats.org/officeDocument/2006/relationships/hyperlink" Target="https://softuni.bg/courses/" TargetMode="External"/><Relationship Id="rId21" Type="http://schemas.openxmlformats.org/officeDocument/2006/relationships/image" Target="../media/image40.png"/><Relationship Id="rId7" Type="http://schemas.openxmlformats.org/officeDocument/2006/relationships/image" Target="../media/image33.png"/><Relationship Id="rId12" Type="http://schemas.openxmlformats.org/officeDocument/2006/relationships/hyperlink" Target="http://www.indeavr.com/" TargetMode="External"/><Relationship Id="rId17" Type="http://schemas.openxmlformats.org/officeDocument/2006/relationships/image" Target="../media/image38.png"/><Relationship Id="rId2" Type="http://schemas.openxmlformats.org/officeDocument/2006/relationships/notesSlide" Target="../notesSlides/notesSlide34.xml"/><Relationship Id="rId16" Type="http://schemas.openxmlformats.org/officeDocument/2006/relationships/hyperlink" Target="http://netpeak.bg/" TargetMode="External"/><Relationship Id="rId20" Type="http://schemas.openxmlformats.org/officeDocument/2006/relationships/hyperlink" Target="http://www.telenor.bg/" TargetMode="External"/><Relationship Id="rId1" Type="http://schemas.openxmlformats.org/officeDocument/2006/relationships/slideLayout" Target="../slideLayouts/slideLayout5.xml"/><Relationship Id="rId6" Type="http://schemas.openxmlformats.org/officeDocument/2006/relationships/hyperlink" Target="http://xs-software.com/" TargetMode="External"/><Relationship Id="rId11" Type="http://schemas.openxmlformats.org/officeDocument/2006/relationships/image" Target="../media/image35.png"/><Relationship Id="rId5" Type="http://schemas.openxmlformats.org/officeDocument/2006/relationships/image" Target="../media/image32.png"/><Relationship Id="rId15" Type="http://schemas.openxmlformats.org/officeDocument/2006/relationships/image" Target="../media/image37.png"/><Relationship Id="rId10" Type="http://schemas.openxmlformats.org/officeDocument/2006/relationships/hyperlink" Target="http://www.softwaregroup-bg.com/" TargetMode="External"/><Relationship Id="rId19" Type="http://schemas.openxmlformats.org/officeDocument/2006/relationships/image" Target="../media/image39.png"/><Relationship Id="rId4" Type="http://schemas.openxmlformats.org/officeDocument/2006/relationships/hyperlink" Target="http://www.luxoft.com/" TargetMode="External"/><Relationship Id="rId9" Type="http://schemas.openxmlformats.org/officeDocument/2006/relationships/image" Target="../media/image34.png"/><Relationship Id="rId14" Type="http://schemas.openxmlformats.org/officeDocument/2006/relationships/hyperlink" Target="http://www.infragistics.com/"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hyperlink" Target="http://creativecommons.org/licenses/by-nc-sa/3.0/deed.en_US" TargetMode="External"/><Relationship Id="rId5" Type="http://schemas.openxmlformats.org/officeDocument/2006/relationships/hyperlink" Target="http://telerikacademy.com/Courses/Courses/Details/185" TargetMode="External"/><Relationship Id="rId4" Type="http://schemas.openxmlformats.org/officeDocument/2006/relationships/image" Target="../media/image8.png"/></Relationships>
</file>

<file path=ppt/slides/_rels/slide5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oftuni.org/" TargetMode="External"/><Relationship Id="rId7" Type="http://schemas.openxmlformats.org/officeDocument/2006/relationships/image" Target="../media/image41.png"/><Relationship Id="rId12"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hyperlink" Target="http://forum.softuni.bg/" TargetMode="External"/><Relationship Id="rId11" Type="http://schemas.openxmlformats.org/officeDocument/2006/relationships/image" Target="../media/image43.png"/><Relationship Id="rId5" Type="http://schemas.openxmlformats.org/officeDocument/2006/relationships/hyperlink" Target="https://www.facebook.com/SoftwareUniversity" TargetMode="External"/><Relationship Id="rId10" Type="http://schemas.openxmlformats.org/officeDocument/2006/relationships/image" Target="../media/image42.png"/><Relationship Id="rId4" Type="http://schemas.openxmlformats.org/officeDocument/2006/relationships/hyperlink" Target="http://softuni.bg/" TargetMode="External"/><Relationship Id="rId9" Type="http://schemas.openxmlformats.org/officeDocument/2006/relationships/hyperlink" Target="http://www.facebook.com/SoftwareUniversity"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799012" y="914399"/>
            <a:ext cx="7162799" cy="2058235"/>
          </a:xfrm>
        </p:spPr>
        <p:txBody>
          <a:bodyPr>
            <a:normAutofit/>
          </a:bodyPr>
          <a:lstStyle/>
          <a:p>
            <a:pPr algn="ctr"/>
            <a:r>
              <a:rPr lang="en-US" dirty="0"/>
              <a:t>Joins, Subqueries, CTE and Indices</a:t>
            </a:r>
          </a:p>
        </p:txBody>
      </p:sp>
      <p:sp>
        <p:nvSpPr>
          <p:cNvPr id="7" name="Text Placeholder 6"/>
          <p:cNvSpPr>
            <a:spLocks noGrp="1"/>
          </p:cNvSpPr>
          <p:nvPr>
            <p:ph type="body" sz="quarter" idx="10"/>
          </p:nvPr>
        </p:nvSpPr>
        <p:spPr>
          <a:xfrm>
            <a:off x="760412" y="4419600"/>
            <a:ext cx="3187613" cy="525135"/>
          </a:xfrm>
        </p:spPr>
        <p:txBody>
          <a:bodyPr/>
          <a:lstStyle/>
          <a:p>
            <a:r>
              <a:rPr lang="en-US" dirty="0"/>
              <a:t>SoftUni Team</a:t>
            </a:r>
          </a:p>
        </p:txBody>
      </p:sp>
      <p:sp>
        <p:nvSpPr>
          <p:cNvPr id="8" name="Text Placeholder 7"/>
          <p:cNvSpPr>
            <a:spLocks noGrp="1"/>
          </p:cNvSpPr>
          <p:nvPr>
            <p:ph type="body" sz="quarter" idx="13"/>
          </p:nvPr>
        </p:nvSpPr>
        <p:spPr>
          <a:xfrm>
            <a:off x="760413" y="4889499"/>
            <a:ext cx="3187614" cy="444343"/>
          </a:xfrm>
        </p:spPr>
        <p:txBody>
          <a:bodyPr/>
          <a:lstStyle/>
          <a:p>
            <a:r>
              <a:rPr lang="en-US" dirty="0"/>
              <a:t>Technical Trainers</a:t>
            </a:r>
          </a:p>
        </p:txBody>
      </p:sp>
      <p:sp>
        <p:nvSpPr>
          <p:cNvPr id="11" name="Text Placeholder 10"/>
          <p:cNvSpPr>
            <a:spLocks noGrp="1"/>
          </p:cNvSpPr>
          <p:nvPr>
            <p:ph type="body" sz="quarter" idx="17"/>
          </p:nvPr>
        </p:nvSpPr>
        <p:spPr/>
        <p:txBody>
          <a:bodyPr/>
          <a:lstStyle/>
          <a:p>
            <a:r>
              <a:rPr lang="en-US" dirty="0"/>
              <a:t>Software University</a:t>
            </a:r>
          </a:p>
        </p:txBody>
      </p:sp>
      <p:sp>
        <p:nvSpPr>
          <p:cNvPr id="12" name="Text Placeholder 11"/>
          <p:cNvSpPr>
            <a:spLocks noGrp="1"/>
          </p:cNvSpPr>
          <p:nvPr>
            <p:ph type="body" sz="quarter" idx="18"/>
          </p:nvPr>
        </p:nvSpPr>
        <p:spPr/>
        <p:txBody>
          <a:bodyPr/>
          <a:lstStyle/>
          <a:p>
            <a:r>
              <a:rPr lang="en-US" dirty="0">
                <a:hlinkClick r:id="rId3"/>
              </a:rPr>
              <a:t>http://softuni.bg</a:t>
            </a:r>
            <a:endParaRPr lang="en-US" dirty="0"/>
          </a:p>
        </p:txBody>
      </p:sp>
      <p:pic>
        <p:nvPicPr>
          <p:cNvPr id="1028" name="Picture 4" title="CC-BY-NC-SA License">
            <a:hlinkClick r:id="rId4" tooltip="This work is licensed under the &quot;Creative Commons Attribution-NonCommercial-ShareAlike 4.0 International&quot; license"/>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1983" y="2972635"/>
            <a:ext cx="2175525" cy="761165"/>
          </a:xfrm>
          <a:prstGeom prst="roundRect">
            <a:avLst>
              <a:gd name="adj" fmla="val 3940"/>
            </a:avLst>
          </a:prstGeom>
          <a:solidFill>
            <a:srgbClr val="231F20">
              <a:alpha val="50000"/>
            </a:srgbClr>
          </a:solidFill>
          <a:ln>
            <a:solidFill>
              <a:schemeClr val="accent1">
                <a:lumMod val="75000"/>
                <a:alpha val="50000"/>
              </a:schemeClr>
            </a:solidFill>
          </a:ln>
          <a:extLst/>
        </p:spPr>
      </p:pic>
      <p:pic>
        <p:nvPicPr>
          <p:cNvPr id="16" name="Picture 2" descr="database, storage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7921" y="3620613"/>
            <a:ext cx="2446389" cy="244639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database, storage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85412" y="4442934"/>
            <a:ext cx="1509802" cy="16240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3656014" y="3841263"/>
            <a:ext cx="2133598" cy="2341486"/>
          </a:xfrm>
          <a:prstGeom prst="rect">
            <a:avLst/>
          </a:prstGeom>
        </p:spPr>
      </p:pic>
      <p:sp>
        <p:nvSpPr>
          <p:cNvPr id="18" name="TextBox 17"/>
          <p:cNvSpPr txBox="1"/>
          <p:nvPr/>
        </p:nvSpPr>
        <p:spPr>
          <a:xfrm rot="576164">
            <a:off x="5145888" y="3718448"/>
            <a:ext cx="1562159" cy="722955"/>
          </a:xfrm>
          <a:prstGeom prst="rect">
            <a:avLst/>
          </a:prstGeom>
          <a:noFill/>
        </p:spPr>
        <p:txBody>
          <a:bodyPr wrap="none" rtlCol="0">
            <a:spAutoFit/>
          </a:bodyPr>
          <a:lstStyle/>
          <a:p>
            <a:pPr algn="ctr">
              <a:lnSpc>
                <a:spcPct val="85000"/>
              </a:lnSpc>
            </a:pPr>
            <a:r>
              <a:rPr lang="en-US" b="1" spc="50" dirty="0">
                <a:ln w="9525" cmpd="sng">
                  <a:solidFill>
                    <a:schemeClr val="accent1"/>
                  </a:solidFill>
                  <a:prstDash val="solid"/>
                </a:ln>
                <a:solidFill>
                  <a:srgbClr val="70AD47">
                    <a:tint val="1000"/>
                  </a:srgbClr>
                </a:solidFill>
                <a:effectLst>
                  <a:glow rad="38100">
                    <a:schemeClr val="accent1">
                      <a:alpha val="40000"/>
                    </a:schemeClr>
                  </a:glow>
                </a:effectLst>
              </a:rPr>
              <a:t>Databases</a:t>
            </a:r>
          </a:p>
          <a:p>
            <a:pPr algn="ctr">
              <a:lnSpc>
                <a:spcPct val="85000"/>
              </a:lnSpc>
            </a:pPr>
            <a:r>
              <a:rPr lang="en-US" b="1" spc="50" dirty="0">
                <a:ln w="9525" cmpd="sng">
                  <a:solidFill>
                    <a:schemeClr val="accent1"/>
                  </a:solidFill>
                  <a:prstDash val="solid"/>
                </a:ln>
                <a:solidFill>
                  <a:srgbClr val="70AD47">
                    <a:tint val="1000"/>
                  </a:srgbClr>
                </a:solidFill>
                <a:effectLst>
                  <a:glow rad="38100">
                    <a:schemeClr val="accent1">
                      <a:alpha val="40000"/>
                    </a:schemeClr>
                  </a:glow>
                </a:effectLst>
              </a:rPr>
              <a:t>Basics</a:t>
            </a:r>
          </a:p>
        </p:txBody>
      </p:sp>
      <p:pic>
        <p:nvPicPr>
          <p:cNvPr id="17" name="Picture 9" title="Software University Foundation">
            <a:hlinkClick r:id="rId9" tooltip="Software University Foundation"/>
          </p:cNvPr>
          <p:cNvPicPr>
            <a:picLocks noChangeAspect="1"/>
          </p:cNvPicPr>
          <p:nvPr/>
        </p:nvPicPr>
        <p:blipFill rotWithShape="1">
          <a:blip r:embed="rId10" cstate="print">
            <a:extLst>
              <a:ext uri="{28A0092B-C50C-407E-A947-70E740481C1C}">
                <a14:useLocalDpi xmlns:a14="http://schemas.microsoft.com/office/drawing/2010/main" val="0"/>
              </a:ext>
            </a:extLst>
          </a:blip>
          <a:srcRect l="-5359" t="-15226" r="-5359" b="-15226"/>
          <a:stretch/>
        </p:blipFill>
        <p:spPr>
          <a:xfrm>
            <a:off x="821983" y="1715884"/>
            <a:ext cx="2175525" cy="806881"/>
          </a:xfrm>
          <a:prstGeom prst="roundRect">
            <a:avLst>
              <a:gd name="adj" fmla="val 3940"/>
            </a:avLst>
          </a:prstGeom>
          <a:solidFill>
            <a:srgbClr val="231F20">
              <a:alpha val="50000"/>
            </a:srgbClr>
          </a:solidFill>
          <a:ln>
            <a:solidFill>
              <a:schemeClr val="accent1">
                <a:lumMod val="75000"/>
                <a:alpha val="40000"/>
              </a:schemeClr>
            </a:solidFill>
          </a:ln>
        </p:spPr>
      </p:pic>
    </p:spTree>
    <p:extLst>
      <p:ext uri="{BB962C8B-B14F-4D97-AF65-F5344CB8AC3E}">
        <p14:creationId xmlns:p14="http://schemas.microsoft.com/office/powerpoint/2010/main" val="3215379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noProof="1" smtClean="0"/>
              <a:pPr>
                <a:defRPr/>
              </a:pPr>
              <a:t>10</a:t>
            </a:fld>
            <a:endParaRPr lang="en-US" noProof="1"/>
          </a:p>
        </p:txBody>
      </p:sp>
      <p:sp>
        <p:nvSpPr>
          <p:cNvPr id="465922" name="Rectangle 2"/>
          <p:cNvSpPr>
            <a:spLocks noGrp="1" noChangeArrowheads="1"/>
          </p:cNvSpPr>
          <p:nvPr>
            <p:ph type="title"/>
          </p:nvPr>
        </p:nvSpPr>
        <p:spPr/>
        <p:txBody>
          <a:bodyPr/>
          <a:lstStyle/>
          <a:p>
            <a:r>
              <a:rPr lang="en-US" noProof="1"/>
              <a:t>Inner Join</a:t>
            </a:r>
          </a:p>
        </p:txBody>
      </p:sp>
      <p:graphicFrame>
        <p:nvGraphicFramePr>
          <p:cNvPr id="2" name="Table 1"/>
          <p:cNvGraphicFramePr>
            <a:graphicFrameLocks noGrp="1"/>
          </p:cNvGraphicFramePr>
          <p:nvPr>
            <p:extLst>
              <p:ext uri="{D42A27DB-BD31-4B8C-83A1-F6EECF244321}">
                <p14:modId xmlns:p14="http://schemas.microsoft.com/office/powerpoint/2010/main" val="1958790422"/>
              </p:ext>
            </p:extLst>
          </p:nvPr>
        </p:nvGraphicFramePr>
        <p:xfrm>
          <a:off x="760410" y="1795979"/>
          <a:ext cx="3962402" cy="1371600"/>
        </p:xfrm>
        <a:graphic>
          <a:graphicData uri="http://schemas.openxmlformats.org/drawingml/2006/table">
            <a:tbl>
              <a:tblPr firstRow="1" bandRow="1">
                <a:tableStyleId>{7DF18680-E054-41AD-8BC1-D1AEF772440D}</a:tableStyleId>
              </a:tblPr>
              <a:tblGrid>
                <a:gridCol w="1731474">
                  <a:extLst>
                    <a:ext uri="{9D8B030D-6E8A-4147-A177-3AD203B41FA5}">
                      <a16:colId xmlns:a16="http://schemas.microsoft.com/office/drawing/2014/main" val="1594468805"/>
                    </a:ext>
                  </a:extLst>
                </a:gridCol>
                <a:gridCol w="2230928">
                  <a:extLst>
                    <a:ext uri="{9D8B030D-6E8A-4147-A177-3AD203B41FA5}">
                      <a16:colId xmlns:a16="http://schemas.microsoft.com/office/drawing/2014/main" val="683614382"/>
                    </a:ext>
                  </a:extLst>
                </a:gridCol>
              </a:tblGrid>
              <a:tr h="457200">
                <a:tc>
                  <a:txBody>
                    <a:bodyPr/>
                    <a:lstStyle/>
                    <a:p>
                      <a:r>
                        <a:rPr lang="en-US" noProof="1"/>
                        <a:t>EmployeeID</a:t>
                      </a:r>
                    </a:p>
                  </a:txBody>
                  <a:tcPr>
                    <a:solidFill>
                      <a:srgbClr val="C6C0AA">
                        <a:alpha val="50000"/>
                      </a:srgbClr>
                    </a:solidFill>
                  </a:tcPr>
                </a:tc>
                <a:tc>
                  <a:txBody>
                    <a:bodyPr/>
                    <a:lstStyle/>
                    <a:p>
                      <a:r>
                        <a:rPr lang="en-US" noProof="1"/>
                        <a:t>DepartmentID</a:t>
                      </a:r>
                    </a:p>
                  </a:txBody>
                  <a:tcPr>
                    <a:solidFill>
                      <a:srgbClr val="C6C0AA">
                        <a:alpha val="50000"/>
                      </a:srgbClr>
                    </a:solidFill>
                  </a:tcPr>
                </a:tc>
                <a:extLst>
                  <a:ext uri="{0D108BD9-81ED-4DB2-BD59-A6C34878D82A}">
                    <a16:rowId xmlns:a16="http://schemas.microsoft.com/office/drawing/2014/main" val="1969825376"/>
                  </a:ext>
                </a:extLst>
              </a:tr>
              <a:tr h="457200">
                <a:tc>
                  <a:txBody>
                    <a:bodyPr/>
                    <a:lstStyle/>
                    <a:p>
                      <a:r>
                        <a:rPr lang="en-US" noProof="1">
                          <a:solidFill>
                            <a:schemeClr val="tx1"/>
                          </a:solidFill>
                        </a:rPr>
                        <a:t>263</a:t>
                      </a:r>
                    </a:p>
                  </a:txBody>
                  <a:tcPr>
                    <a:solidFill>
                      <a:schemeClr val="accent5">
                        <a:lumMod val="40000"/>
                        <a:lumOff val="60000"/>
                        <a:alpha val="20000"/>
                      </a:schemeClr>
                    </a:solidFill>
                  </a:tcPr>
                </a:tc>
                <a:tc>
                  <a:txBody>
                    <a:bodyPr/>
                    <a:lstStyle/>
                    <a:p>
                      <a:r>
                        <a:rPr lang="en-US" noProof="1">
                          <a:solidFill>
                            <a:schemeClr val="tx1"/>
                          </a:solidFill>
                        </a:rPr>
                        <a:t>3</a:t>
                      </a:r>
                    </a:p>
                  </a:txBody>
                  <a:tcPr>
                    <a:solidFill>
                      <a:schemeClr val="accent5">
                        <a:lumMod val="40000"/>
                        <a:lumOff val="60000"/>
                        <a:alpha val="20000"/>
                      </a:schemeClr>
                    </a:solidFill>
                  </a:tcPr>
                </a:tc>
                <a:extLst>
                  <a:ext uri="{0D108BD9-81ED-4DB2-BD59-A6C34878D82A}">
                    <a16:rowId xmlns:a16="http://schemas.microsoft.com/office/drawing/2014/main" val="2845318136"/>
                  </a:ext>
                </a:extLst>
              </a:tr>
              <a:tr h="457200">
                <a:tc>
                  <a:txBody>
                    <a:bodyPr/>
                    <a:lstStyle/>
                    <a:p>
                      <a:r>
                        <a:rPr lang="en-US" noProof="1">
                          <a:solidFill>
                            <a:schemeClr val="tx1"/>
                          </a:solidFill>
                        </a:rPr>
                        <a:t>270</a:t>
                      </a:r>
                    </a:p>
                  </a:txBody>
                  <a:tcPr>
                    <a:solidFill>
                      <a:schemeClr val="accent5">
                        <a:lumMod val="40000"/>
                        <a:lumOff val="60000"/>
                        <a:alpha val="20000"/>
                      </a:schemeClr>
                    </a:solidFill>
                  </a:tcPr>
                </a:tc>
                <a:tc>
                  <a:txBody>
                    <a:bodyPr/>
                    <a:lstStyle/>
                    <a:p>
                      <a:r>
                        <a:rPr lang="en-US" noProof="1">
                          <a:solidFill>
                            <a:schemeClr val="tx1"/>
                          </a:solidFill>
                        </a:rPr>
                        <a:t>NULL</a:t>
                      </a:r>
                    </a:p>
                  </a:txBody>
                  <a:tcPr>
                    <a:solidFill>
                      <a:schemeClr val="accent5">
                        <a:lumMod val="40000"/>
                        <a:lumOff val="60000"/>
                        <a:alpha val="20000"/>
                      </a:schemeClr>
                    </a:solidFill>
                  </a:tcPr>
                </a:tc>
                <a:extLst>
                  <a:ext uri="{0D108BD9-81ED-4DB2-BD59-A6C34878D82A}">
                    <a16:rowId xmlns:a16="http://schemas.microsoft.com/office/drawing/2014/main" val="690634117"/>
                  </a:ext>
                </a:extLst>
              </a:tr>
            </a:tbl>
          </a:graphicData>
        </a:graphic>
      </p:graphicFrame>
      <p:cxnSp>
        <p:nvCxnSpPr>
          <p:cNvPr id="11" name="Straight Arrow Connector 10"/>
          <p:cNvCxnSpPr/>
          <p:nvPr/>
        </p:nvCxnSpPr>
        <p:spPr>
          <a:xfrm>
            <a:off x="4999399" y="2438400"/>
            <a:ext cx="1476013"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45948" y="1143000"/>
            <a:ext cx="1758943" cy="523220"/>
          </a:xfrm>
          <a:prstGeom prst="rect">
            <a:avLst/>
          </a:prstGeom>
          <a:noFill/>
        </p:spPr>
        <p:txBody>
          <a:bodyPr wrap="none" rtlCol="0">
            <a:spAutoFit/>
          </a:bodyPr>
          <a:lstStyle/>
          <a:p>
            <a:r>
              <a:rPr lang="en-US" sz="2800" noProof="1"/>
              <a:t>Employees</a:t>
            </a:r>
          </a:p>
        </p:txBody>
      </p:sp>
      <p:graphicFrame>
        <p:nvGraphicFramePr>
          <p:cNvPr id="16" name="Table 15"/>
          <p:cNvGraphicFramePr>
            <a:graphicFrameLocks noGrp="1"/>
          </p:cNvGraphicFramePr>
          <p:nvPr>
            <p:extLst>
              <p:ext uri="{D42A27DB-BD31-4B8C-83A1-F6EECF244321}">
                <p14:modId xmlns:p14="http://schemas.microsoft.com/office/powerpoint/2010/main" val="1462122942"/>
              </p:ext>
            </p:extLst>
          </p:nvPr>
        </p:nvGraphicFramePr>
        <p:xfrm>
          <a:off x="6811529" y="1774649"/>
          <a:ext cx="4722815" cy="1828800"/>
        </p:xfrm>
        <a:graphic>
          <a:graphicData uri="http://schemas.openxmlformats.org/drawingml/2006/table">
            <a:tbl>
              <a:tblPr firstRow="1" bandRow="1">
                <a:tableStyleId>{7DF18680-E054-41AD-8BC1-D1AEF772440D}</a:tableStyleId>
              </a:tblPr>
              <a:tblGrid>
                <a:gridCol w="2145341">
                  <a:extLst>
                    <a:ext uri="{9D8B030D-6E8A-4147-A177-3AD203B41FA5}">
                      <a16:colId xmlns:a16="http://schemas.microsoft.com/office/drawing/2014/main" val="1594468805"/>
                    </a:ext>
                  </a:extLst>
                </a:gridCol>
                <a:gridCol w="2577474">
                  <a:extLst>
                    <a:ext uri="{9D8B030D-6E8A-4147-A177-3AD203B41FA5}">
                      <a16:colId xmlns:a16="http://schemas.microsoft.com/office/drawing/2014/main" val="683614382"/>
                    </a:ext>
                  </a:extLst>
                </a:gridCol>
              </a:tblGrid>
              <a:tr h="457200">
                <a:tc>
                  <a:txBody>
                    <a:bodyPr/>
                    <a:lstStyle/>
                    <a:p>
                      <a:r>
                        <a:rPr lang="en-US" i="0" noProof="1">
                          <a:solidFill>
                            <a:schemeClr val="tx1"/>
                          </a:solidFill>
                        </a:rPr>
                        <a:t>DepartmentID</a:t>
                      </a:r>
                    </a:p>
                  </a:txBody>
                  <a:tcPr>
                    <a:solidFill>
                      <a:srgbClr val="C6C0AA">
                        <a:alpha val="50000"/>
                      </a:srgbClr>
                    </a:solidFill>
                  </a:tcPr>
                </a:tc>
                <a:tc>
                  <a:txBody>
                    <a:bodyPr/>
                    <a:lstStyle/>
                    <a:p>
                      <a:r>
                        <a:rPr lang="en-US" i="0" noProof="1">
                          <a:solidFill>
                            <a:schemeClr val="tx1"/>
                          </a:solidFill>
                        </a:rPr>
                        <a:t>DepartmentName</a:t>
                      </a:r>
                    </a:p>
                  </a:txBody>
                  <a:tcPr>
                    <a:solidFill>
                      <a:srgbClr val="C6C0AA">
                        <a:alpha val="50000"/>
                      </a:srgbClr>
                    </a:solidFill>
                  </a:tcPr>
                </a:tc>
                <a:extLst>
                  <a:ext uri="{0D108BD9-81ED-4DB2-BD59-A6C34878D82A}">
                    <a16:rowId xmlns:a16="http://schemas.microsoft.com/office/drawing/2014/main" val="1969825376"/>
                  </a:ext>
                </a:extLst>
              </a:tr>
              <a:tr h="457200">
                <a:tc>
                  <a:txBody>
                    <a:bodyPr/>
                    <a:lstStyle/>
                    <a:p>
                      <a:r>
                        <a:rPr lang="en-US" i="0" dirty="0">
                          <a:solidFill>
                            <a:schemeClr val="tx1"/>
                          </a:solidFill>
                        </a:rPr>
                        <a:t>3</a:t>
                      </a:r>
                      <a:endParaRPr lang="bg-BG" i="0" dirty="0">
                        <a:solidFill>
                          <a:schemeClr val="tx1"/>
                        </a:solidFill>
                      </a:endParaRPr>
                    </a:p>
                  </a:txBody>
                  <a:tcPr>
                    <a:solidFill>
                      <a:schemeClr val="accent5">
                        <a:lumMod val="40000"/>
                        <a:lumOff val="60000"/>
                        <a:alpha val="20000"/>
                      </a:schemeClr>
                    </a:solidFill>
                  </a:tcPr>
                </a:tc>
                <a:tc>
                  <a:txBody>
                    <a:bodyPr/>
                    <a:lstStyle/>
                    <a:p>
                      <a:r>
                        <a:rPr lang="en-US" i="0" dirty="0">
                          <a:solidFill>
                            <a:schemeClr val="tx1"/>
                          </a:solidFill>
                        </a:rPr>
                        <a:t>Sales</a:t>
                      </a:r>
                      <a:endParaRPr lang="bg-BG" i="0" dirty="0">
                        <a:solidFill>
                          <a:schemeClr val="tx1"/>
                        </a:solidFill>
                      </a:endParaRPr>
                    </a:p>
                  </a:txBody>
                  <a:tcPr>
                    <a:solidFill>
                      <a:schemeClr val="accent5">
                        <a:lumMod val="40000"/>
                        <a:lumOff val="60000"/>
                        <a:alpha val="20000"/>
                      </a:schemeClr>
                    </a:solidFill>
                  </a:tcPr>
                </a:tc>
                <a:extLst>
                  <a:ext uri="{0D108BD9-81ED-4DB2-BD59-A6C34878D82A}">
                    <a16:rowId xmlns:a16="http://schemas.microsoft.com/office/drawing/2014/main" val="2845318136"/>
                  </a:ext>
                </a:extLst>
              </a:tr>
              <a:tr h="457200">
                <a:tc>
                  <a:txBody>
                    <a:bodyPr/>
                    <a:lstStyle/>
                    <a:p>
                      <a:r>
                        <a:rPr lang="en-US" i="0" dirty="0">
                          <a:solidFill>
                            <a:schemeClr val="tx1"/>
                          </a:solidFill>
                        </a:rPr>
                        <a:t>4</a:t>
                      </a:r>
                      <a:endParaRPr lang="bg-BG" i="0" dirty="0">
                        <a:solidFill>
                          <a:schemeClr val="tx1"/>
                        </a:solidFill>
                      </a:endParaRPr>
                    </a:p>
                  </a:txBody>
                  <a:tcPr>
                    <a:solidFill>
                      <a:schemeClr val="accent5">
                        <a:lumMod val="40000"/>
                        <a:lumOff val="60000"/>
                        <a:alpha val="20000"/>
                      </a:schemeClr>
                    </a:solidFill>
                  </a:tcPr>
                </a:tc>
                <a:tc>
                  <a:txBody>
                    <a:bodyPr/>
                    <a:lstStyle/>
                    <a:p>
                      <a:r>
                        <a:rPr lang="en-US" i="0" dirty="0">
                          <a:solidFill>
                            <a:schemeClr val="tx1"/>
                          </a:solidFill>
                        </a:rPr>
                        <a:t>Marketing</a:t>
                      </a:r>
                      <a:endParaRPr lang="bg-BG" i="0" dirty="0">
                        <a:solidFill>
                          <a:schemeClr val="tx1"/>
                        </a:solidFill>
                      </a:endParaRPr>
                    </a:p>
                  </a:txBody>
                  <a:tcPr>
                    <a:solidFill>
                      <a:schemeClr val="accent5">
                        <a:lumMod val="40000"/>
                        <a:lumOff val="60000"/>
                        <a:alpha val="20000"/>
                      </a:schemeClr>
                    </a:solidFill>
                  </a:tcPr>
                </a:tc>
                <a:extLst>
                  <a:ext uri="{0D108BD9-81ED-4DB2-BD59-A6C34878D82A}">
                    <a16:rowId xmlns:a16="http://schemas.microsoft.com/office/drawing/2014/main" val="2334653570"/>
                  </a:ext>
                </a:extLst>
              </a:tr>
              <a:tr h="457200">
                <a:tc>
                  <a:txBody>
                    <a:bodyPr/>
                    <a:lstStyle/>
                    <a:p>
                      <a:r>
                        <a:rPr lang="en-US" i="0" dirty="0">
                          <a:solidFill>
                            <a:schemeClr val="tx1"/>
                          </a:solidFill>
                        </a:rPr>
                        <a:t>5</a:t>
                      </a:r>
                      <a:endParaRPr lang="bg-BG" i="0" dirty="0">
                        <a:solidFill>
                          <a:schemeClr val="tx1"/>
                        </a:solidFill>
                      </a:endParaRPr>
                    </a:p>
                  </a:txBody>
                  <a:tcPr>
                    <a:solidFill>
                      <a:schemeClr val="accent5">
                        <a:lumMod val="40000"/>
                        <a:lumOff val="60000"/>
                        <a:alpha val="20000"/>
                      </a:schemeClr>
                    </a:solidFill>
                  </a:tcPr>
                </a:tc>
                <a:tc>
                  <a:txBody>
                    <a:bodyPr/>
                    <a:lstStyle/>
                    <a:p>
                      <a:r>
                        <a:rPr lang="en-GB" i="0" dirty="0">
                          <a:solidFill>
                            <a:schemeClr val="tx1"/>
                          </a:solidFill>
                        </a:rPr>
                        <a:t>Purchasing</a:t>
                      </a:r>
                      <a:endParaRPr lang="bg-BG" i="0" dirty="0">
                        <a:solidFill>
                          <a:schemeClr val="tx1"/>
                        </a:solidFill>
                      </a:endParaRPr>
                    </a:p>
                  </a:txBody>
                  <a:tcPr>
                    <a:solidFill>
                      <a:schemeClr val="accent5">
                        <a:lumMod val="40000"/>
                        <a:lumOff val="60000"/>
                        <a:alpha val="20000"/>
                      </a:schemeClr>
                    </a:solidFill>
                  </a:tcPr>
                </a:tc>
                <a:extLst>
                  <a:ext uri="{0D108BD9-81ED-4DB2-BD59-A6C34878D82A}">
                    <a16:rowId xmlns:a16="http://schemas.microsoft.com/office/drawing/2014/main" val="3795673780"/>
                  </a:ext>
                </a:extLst>
              </a:tr>
            </a:tbl>
          </a:graphicData>
        </a:graphic>
      </p:graphicFrame>
      <p:sp>
        <p:nvSpPr>
          <p:cNvPr id="18" name="TextBox 17"/>
          <p:cNvSpPr txBox="1"/>
          <p:nvPr/>
        </p:nvSpPr>
        <p:spPr>
          <a:xfrm>
            <a:off x="7923212" y="1066800"/>
            <a:ext cx="2101729" cy="523220"/>
          </a:xfrm>
          <a:prstGeom prst="rect">
            <a:avLst/>
          </a:prstGeom>
          <a:noFill/>
        </p:spPr>
        <p:txBody>
          <a:bodyPr wrap="none" rtlCol="0">
            <a:spAutoFit/>
          </a:bodyPr>
          <a:lstStyle/>
          <a:p>
            <a:r>
              <a:rPr lang="en-US" sz="2800" noProof="1"/>
              <a:t>Departments</a:t>
            </a:r>
          </a:p>
        </p:txBody>
      </p:sp>
      <p:graphicFrame>
        <p:nvGraphicFramePr>
          <p:cNvPr id="4" name="Table 3"/>
          <p:cNvGraphicFramePr>
            <a:graphicFrameLocks noGrp="1"/>
          </p:cNvGraphicFramePr>
          <p:nvPr>
            <p:extLst>
              <p:ext uri="{D42A27DB-BD31-4B8C-83A1-F6EECF244321}">
                <p14:modId xmlns:p14="http://schemas.microsoft.com/office/powerpoint/2010/main" val="913534015"/>
              </p:ext>
            </p:extLst>
          </p:nvPr>
        </p:nvGraphicFramePr>
        <p:xfrm>
          <a:off x="1645948" y="4790577"/>
          <a:ext cx="8563265" cy="914400"/>
        </p:xfrm>
        <a:graphic>
          <a:graphicData uri="http://schemas.openxmlformats.org/drawingml/2006/table">
            <a:tbl>
              <a:tblPr firstRow="1" bandRow="1">
                <a:tableStyleId>{7DF18680-E054-41AD-8BC1-D1AEF772440D}</a:tableStyleId>
              </a:tblPr>
              <a:tblGrid>
                <a:gridCol w="1712926">
                  <a:extLst>
                    <a:ext uri="{9D8B030D-6E8A-4147-A177-3AD203B41FA5}">
                      <a16:colId xmlns:a16="http://schemas.microsoft.com/office/drawing/2014/main" val="187285565"/>
                    </a:ext>
                  </a:extLst>
                </a:gridCol>
                <a:gridCol w="2010426">
                  <a:extLst>
                    <a:ext uri="{9D8B030D-6E8A-4147-A177-3AD203B41FA5}">
                      <a16:colId xmlns:a16="http://schemas.microsoft.com/office/drawing/2014/main" val="184855798"/>
                    </a:ext>
                  </a:extLst>
                </a:gridCol>
                <a:gridCol w="2010426">
                  <a:extLst>
                    <a:ext uri="{9D8B030D-6E8A-4147-A177-3AD203B41FA5}">
                      <a16:colId xmlns:a16="http://schemas.microsoft.com/office/drawing/2014/main" val="1774347793"/>
                    </a:ext>
                  </a:extLst>
                </a:gridCol>
                <a:gridCol w="2829487">
                  <a:extLst>
                    <a:ext uri="{9D8B030D-6E8A-4147-A177-3AD203B41FA5}">
                      <a16:colId xmlns:a16="http://schemas.microsoft.com/office/drawing/2014/main" val="1719306019"/>
                    </a:ext>
                  </a:extLst>
                </a:gridCol>
              </a:tblGrid>
              <a:tr h="457200">
                <a:tc>
                  <a:txBody>
                    <a:bodyPr/>
                    <a:lstStyle/>
                    <a:p>
                      <a:r>
                        <a:rPr lang="en-US" noProof="1">
                          <a:solidFill>
                            <a:schemeClr val="tx1"/>
                          </a:solidFill>
                        </a:rPr>
                        <a:t>EmployeeID</a:t>
                      </a:r>
                    </a:p>
                  </a:txBody>
                  <a:tcPr>
                    <a:solidFill>
                      <a:srgbClr val="C6C0AA">
                        <a:alpha val="50000"/>
                      </a:srgbClr>
                    </a:solidFill>
                  </a:tcPr>
                </a:tc>
                <a:tc>
                  <a:txBody>
                    <a:bodyPr/>
                    <a:lstStyle/>
                    <a:p>
                      <a:r>
                        <a:rPr lang="en-US" noProof="1">
                          <a:solidFill>
                            <a:schemeClr val="tx1"/>
                          </a:solidFill>
                        </a:rPr>
                        <a:t>DepartmentID</a:t>
                      </a:r>
                    </a:p>
                  </a:txBody>
                  <a:tcPr>
                    <a:solidFill>
                      <a:srgbClr val="C6C0AA">
                        <a:alpha val="50000"/>
                      </a:srgbClr>
                    </a:solidFill>
                  </a:tcPr>
                </a:tc>
                <a:tc>
                  <a:txBody>
                    <a:bodyPr/>
                    <a:lstStyle/>
                    <a:p>
                      <a:r>
                        <a:rPr lang="en-US" i="0" noProof="1">
                          <a:solidFill>
                            <a:schemeClr val="tx1"/>
                          </a:solidFill>
                        </a:rPr>
                        <a:t>DepartmentID</a:t>
                      </a:r>
                    </a:p>
                  </a:txBody>
                  <a:tcPr>
                    <a:solidFill>
                      <a:srgbClr val="C6C0AA">
                        <a:alpha val="50000"/>
                      </a:srgbClr>
                    </a:solidFill>
                  </a:tcPr>
                </a:tc>
                <a:tc>
                  <a:txBody>
                    <a:bodyPr/>
                    <a:lstStyle/>
                    <a:p>
                      <a:r>
                        <a:rPr lang="en-US" i="0" noProof="1">
                          <a:solidFill>
                            <a:schemeClr val="tx1"/>
                          </a:solidFill>
                        </a:rPr>
                        <a:t>DepartmentName</a:t>
                      </a:r>
                    </a:p>
                  </a:txBody>
                  <a:tcPr>
                    <a:solidFill>
                      <a:srgbClr val="C6C0AA">
                        <a:alpha val="50000"/>
                      </a:srgbClr>
                    </a:solidFill>
                  </a:tcPr>
                </a:tc>
                <a:extLst>
                  <a:ext uri="{0D108BD9-81ED-4DB2-BD59-A6C34878D82A}">
                    <a16:rowId xmlns:a16="http://schemas.microsoft.com/office/drawing/2014/main" val="1704253151"/>
                  </a:ext>
                </a:extLst>
              </a:tr>
              <a:tr h="457200">
                <a:tc>
                  <a:txBody>
                    <a:bodyPr/>
                    <a:lstStyle/>
                    <a:p>
                      <a:r>
                        <a:rPr lang="en-US" dirty="0">
                          <a:solidFill>
                            <a:schemeClr val="tx1"/>
                          </a:solidFill>
                        </a:rPr>
                        <a:t>263</a:t>
                      </a:r>
                      <a:endParaRPr lang="bg-BG" dirty="0">
                        <a:solidFill>
                          <a:schemeClr val="tx1"/>
                        </a:solidFill>
                      </a:endParaRPr>
                    </a:p>
                  </a:txBody>
                  <a:tcPr>
                    <a:solidFill>
                      <a:schemeClr val="accent5">
                        <a:lumMod val="40000"/>
                        <a:lumOff val="60000"/>
                        <a:alpha val="20000"/>
                      </a:schemeClr>
                    </a:solidFill>
                  </a:tcPr>
                </a:tc>
                <a:tc>
                  <a:txBody>
                    <a:bodyPr/>
                    <a:lstStyle/>
                    <a:p>
                      <a:r>
                        <a:rPr lang="en-US" dirty="0">
                          <a:solidFill>
                            <a:schemeClr val="tx1"/>
                          </a:solidFill>
                        </a:rPr>
                        <a:t>3</a:t>
                      </a:r>
                      <a:endParaRPr lang="bg-BG" dirty="0">
                        <a:solidFill>
                          <a:schemeClr val="tx1"/>
                        </a:solidFill>
                      </a:endParaRPr>
                    </a:p>
                  </a:txBody>
                  <a:tcPr>
                    <a:solidFill>
                      <a:schemeClr val="accent5">
                        <a:lumMod val="40000"/>
                        <a:lumOff val="60000"/>
                        <a:alpha val="20000"/>
                      </a:schemeClr>
                    </a:solidFill>
                  </a:tcPr>
                </a:tc>
                <a:tc>
                  <a:txBody>
                    <a:bodyPr/>
                    <a:lstStyle/>
                    <a:p>
                      <a:r>
                        <a:rPr lang="en-US" i="0" dirty="0">
                          <a:solidFill>
                            <a:schemeClr val="tx1"/>
                          </a:solidFill>
                        </a:rPr>
                        <a:t>3</a:t>
                      </a:r>
                      <a:endParaRPr lang="bg-BG" i="0" dirty="0">
                        <a:solidFill>
                          <a:schemeClr val="tx1"/>
                        </a:solidFill>
                      </a:endParaRPr>
                    </a:p>
                  </a:txBody>
                  <a:tcPr>
                    <a:solidFill>
                      <a:schemeClr val="accent5">
                        <a:lumMod val="40000"/>
                        <a:lumOff val="60000"/>
                        <a:alpha val="20000"/>
                      </a:schemeClr>
                    </a:solidFill>
                  </a:tcPr>
                </a:tc>
                <a:tc>
                  <a:txBody>
                    <a:bodyPr/>
                    <a:lstStyle/>
                    <a:p>
                      <a:r>
                        <a:rPr lang="en-US" i="0" dirty="0">
                          <a:solidFill>
                            <a:schemeClr val="tx1"/>
                          </a:solidFill>
                        </a:rPr>
                        <a:t>Sales</a:t>
                      </a:r>
                      <a:endParaRPr lang="bg-BG" i="0" dirty="0">
                        <a:solidFill>
                          <a:schemeClr val="tx1"/>
                        </a:solidFill>
                      </a:endParaRPr>
                    </a:p>
                  </a:txBody>
                  <a:tcPr>
                    <a:solidFill>
                      <a:schemeClr val="accent5">
                        <a:lumMod val="40000"/>
                        <a:lumOff val="60000"/>
                        <a:alpha val="20000"/>
                      </a:schemeClr>
                    </a:solidFill>
                  </a:tcPr>
                </a:tc>
                <a:extLst>
                  <a:ext uri="{0D108BD9-81ED-4DB2-BD59-A6C34878D82A}">
                    <a16:rowId xmlns:a16="http://schemas.microsoft.com/office/drawing/2014/main" val="723432538"/>
                  </a:ext>
                </a:extLst>
              </a:tr>
            </a:tbl>
          </a:graphicData>
        </a:graphic>
      </p:graphicFrame>
      <p:sp>
        <p:nvSpPr>
          <p:cNvPr id="19" name="TextBox 18"/>
          <p:cNvSpPr txBox="1"/>
          <p:nvPr/>
        </p:nvSpPr>
        <p:spPr>
          <a:xfrm>
            <a:off x="4999399" y="4267357"/>
            <a:ext cx="1084079" cy="523220"/>
          </a:xfrm>
          <a:prstGeom prst="rect">
            <a:avLst/>
          </a:prstGeom>
          <a:noFill/>
        </p:spPr>
        <p:txBody>
          <a:bodyPr wrap="none" rtlCol="0">
            <a:spAutoFit/>
          </a:bodyPr>
          <a:lstStyle/>
          <a:p>
            <a:r>
              <a:rPr lang="en-US" sz="2800" noProof="1"/>
              <a:t>Result</a:t>
            </a:r>
          </a:p>
        </p:txBody>
      </p:sp>
      <p:sp>
        <p:nvSpPr>
          <p:cNvPr id="12" name="Rectangle: Rounded Corners 14"/>
          <p:cNvSpPr/>
          <p:nvPr/>
        </p:nvSpPr>
        <p:spPr>
          <a:xfrm>
            <a:off x="2494602" y="2189440"/>
            <a:ext cx="2168680" cy="533557"/>
          </a:xfrm>
          <a:prstGeom prst="roundRect">
            <a:avLst>
              <a:gd name="adj" fmla="val 5385"/>
            </a:avLst>
          </a:prstGeom>
          <a:noFill/>
          <a:ln w="57150">
            <a:solidFill>
              <a:srgbClr val="F3CD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rgbClr val="FBEEDC"/>
              </a:solidFill>
              <a:effectLst>
                <a:outerShdw blurRad="38100" dist="38100" dir="2700000" algn="tl">
                  <a:srgbClr val="000000">
                    <a:alpha val="43137"/>
                  </a:srgbClr>
                </a:outerShdw>
              </a:effectLst>
              <a:latin typeface="Consolas" panose="020B0609020204030204" pitchFamily="49" charset="0"/>
            </a:endParaRPr>
          </a:p>
        </p:txBody>
      </p:sp>
      <p:sp>
        <p:nvSpPr>
          <p:cNvPr id="14" name="Rectangle: Rounded Corners 14"/>
          <p:cNvSpPr/>
          <p:nvPr/>
        </p:nvSpPr>
        <p:spPr>
          <a:xfrm>
            <a:off x="6811529" y="2177580"/>
            <a:ext cx="2102283" cy="545417"/>
          </a:xfrm>
          <a:prstGeom prst="roundRect">
            <a:avLst>
              <a:gd name="adj" fmla="val 5385"/>
            </a:avLst>
          </a:prstGeom>
          <a:noFill/>
          <a:ln w="57150">
            <a:solidFill>
              <a:srgbClr val="F3CD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rgbClr val="FBEEDC"/>
              </a:solidFill>
              <a:effectLst>
                <a:outerShdw blurRad="38100" dist="38100" dir="2700000" algn="tl">
                  <a:srgbClr val="000000">
                    <a:alpha val="43137"/>
                  </a:srgbClr>
                </a:outerShdw>
              </a:effectLst>
              <a:latin typeface="Consolas" panose="020B0609020204030204" pitchFamily="49" charset="0"/>
            </a:endParaRPr>
          </a:p>
        </p:txBody>
      </p:sp>
    </p:spTree>
    <p:extLst>
      <p:ext uri="{BB962C8B-B14F-4D97-AF65-F5344CB8AC3E}">
        <p14:creationId xmlns:p14="http://schemas.microsoft.com/office/powerpoint/2010/main" val="2968193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2"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1220788" y="2644931"/>
            <a:ext cx="9674224" cy="169543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91440" tIns="108000" rIns="0" bIns="108000" rtlCol="0">
            <a:spAutoFit/>
          </a:bodyPr>
          <a:lstStyle/>
          <a:p>
            <a:pPr marL="0" lvl="2"/>
            <a:r>
              <a:rPr lang="en-US" sz="3200" b="1" noProof="1">
                <a:solidFill>
                  <a:schemeClr val="tx2"/>
                </a:solidFill>
                <a:effectLst>
                  <a:outerShdw blurRad="38100" dist="38100" dir="2700000" algn="tl">
                    <a:srgbClr val="000000">
                      <a:alpha val="43137"/>
                    </a:srgbClr>
                  </a:outerShdw>
                </a:effectLst>
                <a:latin typeface="Consolas" panose="020B0609020204030204" pitchFamily="49" charset="0"/>
              </a:rPr>
              <a:t>SELECT * FROM Employees AS e</a:t>
            </a:r>
          </a:p>
          <a:p>
            <a:pPr marL="0" lvl="2"/>
            <a:r>
              <a:rPr lang="en-US" sz="3200" b="1" noProof="1">
                <a:solidFill>
                  <a:schemeClr val="tx2"/>
                </a:solidFill>
                <a:effectLst>
                  <a:outerShdw blurRad="38100" dist="38100" dir="2700000" algn="tl">
                    <a:srgbClr val="000000">
                      <a:alpha val="43137"/>
                    </a:srgbClr>
                  </a:outerShdw>
                </a:effectLst>
                <a:latin typeface="Consolas" panose="020B0609020204030204" pitchFamily="49" charset="0"/>
              </a:rPr>
              <a:t>  </a:t>
            </a:r>
            <a:r>
              <a:rPr lang="en-US" sz="32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rPr>
              <a:t>INNER JOIN</a:t>
            </a:r>
            <a:r>
              <a:rPr lang="en-US" sz="3200" b="1" noProof="1">
                <a:solidFill>
                  <a:schemeClr val="tx2"/>
                </a:solidFill>
                <a:effectLst>
                  <a:outerShdw blurRad="38100" dist="38100" dir="2700000" algn="tl">
                    <a:srgbClr val="000000">
                      <a:alpha val="43137"/>
                    </a:srgbClr>
                  </a:outerShdw>
                </a:effectLst>
                <a:latin typeface="Consolas" panose="020B0609020204030204" pitchFamily="49" charset="0"/>
              </a:rPr>
              <a:t> Departments AS d</a:t>
            </a:r>
          </a:p>
          <a:p>
            <a:pPr marL="0" lvl="2"/>
            <a:r>
              <a:rPr lang="en-US" sz="3200" b="1" noProof="1">
                <a:solidFill>
                  <a:schemeClr val="tx2"/>
                </a:solidFill>
                <a:effectLst>
                  <a:outerShdw blurRad="38100" dist="38100" dir="2700000" algn="tl">
                    <a:srgbClr val="000000">
                      <a:alpha val="43137"/>
                    </a:srgbClr>
                  </a:outerShdw>
                </a:effectLst>
                <a:latin typeface="Consolas" panose="020B0609020204030204" pitchFamily="49" charset="0"/>
              </a:rPr>
              <a:t>  </a:t>
            </a:r>
            <a:r>
              <a:rPr lang="en-US" sz="32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rPr>
              <a:t>ON</a:t>
            </a:r>
            <a:r>
              <a:rPr lang="en-US" sz="3200" b="1" noProof="1">
                <a:solidFill>
                  <a:schemeClr val="tx2"/>
                </a:solidFill>
                <a:effectLst>
                  <a:outerShdw blurRad="38100" dist="38100" dir="2700000" algn="tl">
                    <a:srgbClr val="000000">
                      <a:alpha val="43137"/>
                    </a:srgbClr>
                  </a:outerShdw>
                </a:effectLst>
                <a:latin typeface="Consolas" panose="020B0609020204030204" pitchFamily="49" charset="0"/>
              </a:rPr>
              <a:t> e.DepartmentID = d.DepartmentID</a:t>
            </a:r>
            <a:endParaRPr lang="en-US" sz="3200" noProof="1">
              <a:solidFill>
                <a:schemeClr val="tx2"/>
              </a:solidFill>
              <a:effectLst>
                <a:outerShdw blurRad="38100" dist="38100" dir="2700000" algn="tl">
                  <a:srgbClr val="000000">
                    <a:alpha val="43137"/>
                  </a:srgbClr>
                </a:outerShdw>
              </a:effectLst>
              <a:latin typeface="Consolas" panose="020B0609020204030204" pitchFamily="49" charset="0"/>
            </a:endParaRP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11</a:t>
            </a:fld>
            <a:endParaRPr lang="en-US" dirty="0"/>
          </a:p>
        </p:txBody>
      </p:sp>
      <p:sp>
        <p:nvSpPr>
          <p:cNvPr id="465922" name="Rectangle 2"/>
          <p:cNvSpPr>
            <a:spLocks noGrp="1" noChangeArrowheads="1"/>
          </p:cNvSpPr>
          <p:nvPr>
            <p:ph type="title"/>
          </p:nvPr>
        </p:nvSpPr>
        <p:spPr/>
        <p:txBody>
          <a:bodyPr/>
          <a:lstStyle/>
          <a:p>
            <a:r>
              <a:rPr lang="en-US" dirty="0"/>
              <a:t>Inner Join Syntax</a:t>
            </a:r>
            <a:endParaRPr lang="bg-BG" dirty="0"/>
          </a:p>
        </p:txBody>
      </p:sp>
      <p:sp>
        <p:nvSpPr>
          <p:cNvPr id="8" name="AutoShape 7"/>
          <p:cNvSpPr>
            <a:spLocks noChangeArrowheads="1"/>
          </p:cNvSpPr>
          <p:nvPr/>
        </p:nvSpPr>
        <p:spPr bwMode="auto">
          <a:xfrm>
            <a:off x="8612722" y="2968716"/>
            <a:ext cx="2932706" cy="558487"/>
          </a:xfrm>
          <a:prstGeom prst="wedgeRoundRectCallout">
            <a:avLst>
              <a:gd name="adj1" fmla="val -71507"/>
              <a:gd name="adj2" fmla="val 5216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Depatments</a:t>
            </a:r>
          </a:p>
        </p:txBody>
      </p:sp>
      <p:sp>
        <p:nvSpPr>
          <p:cNvPr id="12" name="AutoShape 7"/>
          <p:cNvSpPr>
            <a:spLocks noChangeArrowheads="1"/>
          </p:cNvSpPr>
          <p:nvPr/>
        </p:nvSpPr>
        <p:spPr bwMode="auto">
          <a:xfrm>
            <a:off x="74612" y="3810000"/>
            <a:ext cx="1371600" cy="737683"/>
          </a:xfrm>
          <a:prstGeom prst="wedgeRoundRectCallout">
            <a:avLst>
              <a:gd name="adj1" fmla="val 75077"/>
              <a:gd name="adj2" fmla="val -6840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Inner </a:t>
            </a:r>
            <a:br>
              <a:rPr lang="en-US" sz="2800" noProof="1">
                <a:solidFill>
                  <a:srgbClr val="FFFFFF"/>
                </a:solidFill>
              </a:rPr>
            </a:br>
            <a:r>
              <a:rPr lang="en-US" sz="2800" noProof="1">
                <a:solidFill>
                  <a:srgbClr val="FFFFFF"/>
                </a:solidFill>
              </a:rPr>
              <a:t>Join</a:t>
            </a:r>
          </a:p>
        </p:txBody>
      </p:sp>
      <p:sp>
        <p:nvSpPr>
          <p:cNvPr id="13" name="AutoShape 7"/>
          <p:cNvSpPr>
            <a:spLocks noChangeArrowheads="1"/>
          </p:cNvSpPr>
          <p:nvPr/>
        </p:nvSpPr>
        <p:spPr bwMode="auto">
          <a:xfrm>
            <a:off x="4409808" y="1974361"/>
            <a:ext cx="2971800" cy="558485"/>
          </a:xfrm>
          <a:prstGeom prst="wedgeRoundRectCallout">
            <a:avLst>
              <a:gd name="adj1" fmla="val -45949"/>
              <a:gd name="adj2" fmla="val 8569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Employees</a:t>
            </a:r>
          </a:p>
        </p:txBody>
      </p:sp>
      <p:sp>
        <p:nvSpPr>
          <p:cNvPr id="9" name="AutoShape 7"/>
          <p:cNvSpPr>
            <a:spLocks noChangeArrowheads="1"/>
          </p:cNvSpPr>
          <p:nvPr/>
        </p:nvSpPr>
        <p:spPr bwMode="auto">
          <a:xfrm>
            <a:off x="5561012" y="4452453"/>
            <a:ext cx="2150007" cy="737683"/>
          </a:xfrm>
          <a:prstGeom prst="wedgeRoundRectCallout">
            <a:avLst>
              <a:gd name="adj1" fmla="val 26263"/>
              <a:gd name="adj2" fmla="val -7616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Join Conditions</a:t>
            </a:r>
          </a:p>
        </p:txBody>
      </p:sp>
    </p:spTree>
    <p:extLst>
      <p:ext uri="{BB962C8B-B14F-4D97-AF65-F5344CB8AC3E}">
        <p14:creationId xmlns:p14="http://schemas.microsoft.com/office/powerpoint/2010/main" val="149233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12</a:t>
            </a:fld>
            <a:endParaRPr lang="en-US" dirty="0"/>
          </a:p>
        </p:txBody>
      </p:sp>
      <p:sp>
        <p:nvSpPr>
          <p:cNvPr id="465922" name="Rectangle 2"/>
          <p:cNvSpPr>
            <a:spLocks noGrp="1" noChangeArrowheads="1"/>
          </p:cNvSpPr>
          <p:nvPr>
            <p:ph type="title"/>
          </p:nvPr>
        </p:nvSpPr>
        <p:spPr/>
        <p:txBody>
          <a:bodyPr/>
          <a:lstStyle/>
          <a:p>
            <a:r>
              <a:rPr lang="en-US" dirty="0"/>
              <a:t>Left Outer Join</a:t>
            </a:r>
            <a:endParaRPr lang="bg-BG" dirty="0"/>
          </a:p>
        </p:txBody>
      </p:sp>
      <p:graphicFrame>
        <p:nvGraphicFramePr>
          <p:cNvPr id="2" name="Table 1"/>
          <p:cNvGraphicFramePr>
            <a:graphicFrameLocks noGrp="1"/>
          </p:cNvGraphicFramePr>
          <p:nvPr>
            <p:extLst>
              <p:ext uri="{D42A27DB-BD31-4B8C-83A1-F6EECF244321}">
                <p14:modId xmlns:p14="http://schemas.microsoft.com/office/powerpoint/2010/main" val="610916251"/>
              </p:ext>
            </p:extLst>
          </p:nvPr>
        </p:nvGraphicFramePr>
        <p:xfrm>
          <a:off x="760410" y="1795979"/>
          <a:ext cx="3962402" cy="1371600"/>
        </p:xfrm>
        <a:graphic>
          <a:graphicData uri="http://schemas.openxmlformats.org/drawingml/2006/table">
            <a:tbl>
              <a:tblPr firstRow="1" bandRow="1">
                <a:tableStyleId>{7DF18680-E054-41AD-8BC1-D1AEF772440D}</a:tableStyleId>
              </a:tblPr>
              <a:tblGrid>
                <a:gridCol w="1731474">
                  <a:extLst>
                    <a:ext uri="{9D8B030D-6E8A-4147-A177-3AD203B41FA5}">
                      <a16:colId xmlns:a16="http://schemas.microsoft.com/office/drawing/2014/main" val="1594468805"/>
                    </a:ext>
                  </a:extLst>
                </a:gridCol>
                <a:gridCol w="2230928">
                  <a:extLst>
                    <a:ext uri="{9D8B030D-6E8A-4147-A177-3AD203B41FA5}">
                      <a16:colId xmlns:a16="http://schemas.microsoft.com/office/drawing/2014/main" val="683614382"/>
                    </a:ext>
                  </a:extLst>
                </a:gridCol>
              </a:tblGrid>
              <a:tr h="457200">
                <a:tc>
                  <a:txBody>
                    <a:bodyPr/>
                    <a:lstStyle/>
                    <a:p>
                      <a:r>
                        <a:rPr lang="en-US" noProof="1">
                          <a:solidFill>
                            <a:schemeClr val="tx1"/>
                          </a:solidFill>
                        </a:rPr>
                        <a:t>EmployeeID</a:t>
                      </a:r>
                    </a:p>
                  </a:txBody>
                  <a:tcPr>
                    <a:solidFill>
                      <a:srgbClr val="C6C0AA">
                        <a:alpha val="50000"/>
                      </a:srgbClr>
                    </a:solidFill>
                  </a:tcPr>
                </a:tc>
                <a:tc>
                  <a:txBody>
                    <a:bodyPr/>
                    <a:lstStyle/>
                    <a:p>
                      <a:r>
                        <a:rPr lang="en-US" noProof="1">
                          <a:solidFill>
                            <a:schemeClr val="tx1"/>
                          </a:solidFill>
                        </a:rPr>
                        <a:t>DepartmentID</a:t>
                      </a:r>
                    </a:p>
                  </a:txBody>
                  <a:tcPr>
                    <a:solidFill>
                      <a:srgbClr val="C6C0AA">
                        <a:alpha val="50000"/>
                      </a:srgbClr>
                    </a:solidFill>
                  </a:tcPr>
                </a:tc>
                <a:extLst>
                  <a:ext uri="{0D108BD9-81ED-4DB2-BD59-A6C34878D82A}">
                    <a16:rowId xmlns:a16="http://schemas.microsoft.com/office/drawing/2014/main" val="1969825376"/>
                  </a:ext>
                </a:extLst>
              </a:tr>
              <a:tr h="457200">
                <a:tc>
                  <a:txBody>
                    <a:bodyPr/>
                    <a:lstStyle/>
                    <a:p>
                      <a:r>
                        <a:rPr lang="en-US" dirty="0">
                          <a:solidFill>
                            <a:schemeClr val="tx1"/>
                          </a:solidFill>
                        </a:rPr>
                        <a:t>263</a:t>
                      </a:r>
                      <a:endParaRPr lang="bg-BG" dirty="0">
                        <a:solidFill>
                          <a:schemeClr val="tx1"/>
                        </a:solidFill>
                      </a:endParaRPr>
                    </a:p>
                  </a:txBody>
                  <a:tcPr>
                    <a:solidFill>
                      <a:schemeClr val="accent5">
                        <a:lumMod val="40000"/>
                        <a:lumOff val="60000"/>
                        <a:alpha val="20000"/>
                      </a:schemeClr>
                    </a:solidFill>
                  </a:tcPr>
                </a:tc>
                <a:tc>
                  <a:txBody>
                    <a:bodyPr/>
                    <a:lstStyle/>
                    <a:p>
                      <a:r>
                        <a:rPr lang="en-US" dirty="0">
                          <a:solidFill>
                            <a:schemeClr val="tx1"/>
                          </a:solidFill>
                        </a:rPr>
                        <a:t>3</a:t>
                      </a:r>
                      <a:endParaRPr lang="bg-BG" dirty="0">
                        <a:solidFill>
                          <a:schemeClr val="tx1"/>
                        </a:solidFill>
                      </a:endParaRPr>
                    </a:p>
                  </a:txBody>
                  <a:tcPr>
                    <a:solidFill>
                      <a:schemeClr val="accent5">
                        <a:lumMod val="40000"/>
                        <a:lumOff val="60000"/>
                        <a:alpha val="20000"/>
                      </a:schemeClr>
                    </a:solidFill>
                  </a:tcPr>
                </a:tc>
                <a:extLst>
                  <a:ext uri="{0D108BD9-81ED-4DB2-BD59-A6C34878D82A}">
                    <a16:rowId xmlns:a16="http://schemas.microsoft.com/office/drawing/2014/main" val="2845318136"/>
                  </a:ext>
                </a:extLst>
              </a:tr>
              <a:tr h="457200">
                <a:tc>
                  <a:txBody>
                    <a:bodyPr/>
                    <a:lstStyle/>
                    <a:p>
                      <a:r>
                        <a:rPr lang="en-US" dirty="0">
                          <a:solidFill>
                            <a:schemeClr val="tx1"/>
                          </a:solidFill>
                        </a:rPr>
                        <a:t>270</a:t>
                      </a:r>
                      <a:endParaRPr lang="bg-BG" dirty="0">
                        <a:solidFill>
                          <a:schemeClr val="tx1"/>
                        </a:solidFill>
                      </a:endParaRPr>
                    </a:p>
                  </a:txBody>
                  <a:tcPr>
                    <a:solidFill>
                      <a:schemeClr val="accent5">
                        <a:lumMod val="40000"/>
                        <a:lumOff val="60000"/>
                        <a:alpha val="20000"/>
                      </a:schemeClr>
                    </a:solidFill>
                  </a:tcPr>
                </a:tc>
                <a:tc>
                  <a:txBody>
                    <a:bodyPr/>
                    <a:lstStyle/>
                    <a:p>
                      <a:r>
                        <a:rPr lang="en-US" dirty="0">
                          <a:solidFill>
                            <a:schemeClr val="tx1"/>
                          </a:solidFill>
                        </a:rPr>
                        <a:t>NULL</a:t>
                      </a:r>
                      <a:endParaRPr lang="bg-BG" dirty="0">
                        <a:solidFill>
                          <a:schemeClr val="tx1"/>
                        </a:solidFill>
                      </a:endParaRPr>
                    </a:p>
                  </a:txBody>
                  <a:tcPr>
                    <a:solidFill>
                      <a:schemeClr val="accent5">
                        <a:lumMod val="40000"/>
                        <a:lumOff val="60000"/>
                        <a:alpha val="20000"/>
                      </a:schemeClr>
                    </a:solidFill>
                  </a:tcPr>
                </a:tc>
                <a:extLst>
                  <a:ext uri="{0D108BD9-81ED-4DB2-BD59-A6C34878D82A}">
                    <a16:rowId xmlns:a16="http://schemas.microsoft.com/office/drawing/2014/main" val="690634117"/>
                  </a:ext>
                </a:extLst>
              </a:tr>
            </a:tbl>
          </a:graphicData>
        </a:graphic>
      </p:graphicFrame>
      <p:cxnSp>
        <p:nvCxnSpPr>
          <p:cNvPr id="11" name="Straight Arrow Connector 10"/>
          <p:cNvCxnSpPr/>
          <p:nvPr/>
        </p:nvCxnSpPr>
        <p:spPr>
          <a:xfrm>
            <a:off x="4999399" y="2438400"/>
            <a:ext cx="1476013"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45948" y="1251429"/>
            <a:ext cx="1758943" cy="523220"/>
          </a:xfrm>
          <a:prstGeom prst="rect">
            <a:avLst/>
          </a:prstGeom>
          <a:noFill/>
        </p:spPr>
        <p:txBody>
          <a:bodyPr wrap="none" rtlCol="0">
            <a:spAutoFit/>
          </a:bodyPr>
          <a:lstStyle/>
          <a:p>
            <a:r>
              <a:rPr lang="en-US" sz="2800" dirty="0"/>
              <a:t>Employees</a:t>
            </a:r>
          </a:p>
        </p:txBody>
      </p:sp>
      <p:graphicFrame>
        <p:nvGraphicFramePr>
          <p:cNvPr id="16" name="Table 15"/>
          <p:cNvGraphicFramePr>
            <a:graphicFrameLocks noGrp="1"/>
          </p:cNvGraphicFramePr>
          <p:nvPr>
            <p:extLst>
              <p:ext uri="{D42A27DB-BD31-4B8C-83A1-F6EECF244321}">
                <p14:modId xmlns:p14="http://schemas.microsoft.com/office/powerpoint/2010/main" val="3252958690"/>
              </p:ext>
            </p:extLst>
          </p:nvPr>
        </p:nvGraphicFramePr>
        <p:xfrm>
          <a:off x="6811529" y="1774649"/>
          <a:ext cx="4722815" cy="1828800"/>
        </p:xfrm>
        <a:graphic>
          <a:graphicData uri="http://schemas.openxmlformats.org/drawingml/2006/table">
            <a:tbl>
              <a:tblPr firstRow="1" bandRow="1">
                <a:tableStyleId>{7DF18680-E054-41AD-8BC1-D1AEF772440D}</a:tableStyleId>
              </a:tblPr>
              <a:tblGrid>
                <a:gridCol w="2145341">
                  <a:extLst>
                    <a:ext uri="{9D8B030D-6E8A-4147-A177-3AD203B41FA5}">
                      <a16:colId xmlns:a16="http://schemas.microsoft.com/office/drawing/2014/main" val="1594468805"/>
                    </a:ext>
                  </a:extLst>
                </a:gridCol>
                <a:gridCol w="2577474">
                  <a:extLst>
                    <a:ext uri="{9D8B030D-6E8A-4147-A177-3AD203B41FA5}">
                      <a16:colId xmlns:a16="http://schemas.microsoft.com/office/drawing/2014/main" val="683614382"/>
                    </a:ext>
                  </a:extLst>
                </a:gridCol>
              </a:tblGrid>
              <a:tr h="457200">
                <a:tc>
                  <a:txBody>
                    <a:bodyPr/>
                    <a:lstStyle/>
                    <a:p>
                      <a:r>
                        <a:rPr lang="en-US" i="0" noProof="1">
                          <a:solidFill>
                            <a:schemeClr val="tx1"/>
                          </a:solidFill>
                        </a:rPr>
                        <a:t>DepartmentID</a:t>
                      </a:r>
                    </a:p>
                  </a:txBody>
                  <a:tcPr>
                    <a:solidFill>
                      <a:srgbClr val="C6C0AA">
                        <a:alpha val="50000"/>
                      </a:srgbClr>
                    </a:solidFill>
                  </a:tcPr>
                </a:tc>
                <a:tc>
                  <a:txBody>
                    <a:bodyPr/>
                    <a:lstStyle/>
                    <a:p>
                      <a:r>
                        <a:rPr lang="en-US" i="0" noProof="1">
                          <a:solidFill>
                            <a:schemeClr val="tx1"/>
                          </a:solidFill>
                        </a:rPr>
                        <a:t>DepartmentName</a:t>
                      </a:r>
                    </a:p>
                  </a:txBody>
                  <a:tcPr>
                    <a:solidFill>
                      <a:srgbClr val="C6C0AA">
                        <a:alpha val="50000"/>
                      </a:srgbClr>
                    </a:solidFill>
                  </a:tcPr>
                </a:tc>
                <a:extLst>
                  <a:ext uri="{0D108BD9-81ED-4DB2-BD59-A6C34878D82A}">
                    <a16:rowId xmlns:a16="http://schemas.microsoft.com/office/drawing/2014/main" val="1969825376"/>
                  </a:ext>
                </a:extLst>
              </a:tr>
              <a:tr h="457200">
                <a:tc>
                  <a:txBody>
                    <a:bodyPr/>
                    <a:lstStyle/>
                    <a:p>
                      <a:r>
                        <a:rPr lang="en-US" i="0" dirty="0">
                          <a:solidFill>
                            <a:schemeClr val="tx1"/>
                          </a:solidFill>
                        </a:rPr>
                        <a:t>3</a:t>
                      </a:r>
                      <a:endParaRPr lang="bg-BG" i="0" dirty="0">
                        <a:solidFill>
                          <a:schemeClr val="tx1"/>
                        </a:solidFill>
                      </a:endParaRPr>
                    </a:p>
                  </a:txBody>
                  <a:tcPr>
                    <a:solidFill>
                      <a:schemeClr val="accent5">
                        <a:lumMod val="40000"/>
                        <a:lumOff val="60000"/>
                        <a:alpha val="20000"/>
                      </a:schemeClr>
                    </a:solidFill>
                  </a:tcPr>
                </a:tc>
                <a:tc>
                  <a:txBody>
                    <a:bodyPr/>
                    <a:lstStyle/>
                    <a:p>
                      <a:r>
                        <a:rPr lang="en-US" i="0" dirty="0">
                          <a:solidFill>
                            <a:schemeClr val="tx1"/>
                          </a:solidFill>
                        </a:rPr>
                        <a:t>Sales</a:t>
                      </a:r>
                      <a:endParaRPr lang="bg-BG" i="0" dirty="0">
                        <a:solidFill>
                          <a:schemeClr val="tx1"/>
                        </a:solidFill>
                      </a:endParaRPr>
                    </a:p>
                  </a:txBody>
                  <a:tcPr>
                    <a:solidFill>
                      <a:schemeClr val="accent5">
                        <a:lumMod val="40000"/>
                        <a:lumOff val="60000"/>
                        <a:alpha val="20000"/>
                      </a:schemeClr>
                    </a:solidFill>
                  </a:tcPr>
                </a:tc>
                <a:extLst>
                  <a:ext uri="{0D108BD9-81ED-4DB2-BD59-A6C34878D82A}">
                    <a16:rowId xmlns:a16="http://schemas.microsoft.com/office/drawing/2014/main" val="2845318136"/>
                  </a:ext>
                </a:extLst>
              </a:tr>
              <a:tr h="457200">
                <a:tc>
                  <a:txBody>
                    <a:bodyPr/>
                    <a:lstStyle/>
                    <a:p>
                      <a:r>
                        <a:rPr lang="en-US" i="0" dirty="0">
                          <a:solidFill>
                            <a:schemeClr val="tx1"/>
                          </a:solidFill>
                        </a:rPr>
                        <a:t>4</a:t>
                      </a:r>
                      <a:endParaRPr lang="bg-BG" i="0" dirty="0">
                        <a:solidFill>
                          <a:schemeClr val="tx1"/>
                        </a:solidFill>
                      </a:endParaRPr>
                    </a:p>
                  </a:txBody>
                  <a:tcPr>
                    <a:solidFill>
                      <a:schemeClr val="accent5">
                        <a:lumMod val="40000"/>
                        <a:lumOff val="60000"/>
                        <a:alpha val="20000"/>
                      </a:schemeClr>
                    </a:solidFill>
                  </a:tcPr>
                </a:tc>
                <a:tc>
                  <a:txBody>
                    <a:bodyPr/>
                    <a:lstStyle/>
                    <a:p>
                      <a:r>
                        <a:rPr lang="en-US" i="0" dirty="0">
                          <a:solidFill>
                            <a:schemeClr val="tx1"/>
                          </a:solidFill>
                        </a:rPr>
                        <a:t>Marketing</a:t>
                      </a:r>
                      <a:endParaRPr lang="bg-BG" i="0" dirty="0">
                        <a:solidFill>
                          <a:schemeClr val="tx1"/>
                        </a:solidFill>
                      </a:endParaRPr>
                    </a:p>
                  </a:txBody>
                  <a:tcPr>
                    <a:solidFill>
                      <a:schemeClr val="accent5">
                        <a:lumMod val="40000"/>
                        <a:lumOff val="60000"/>
                        <a:alpha val="20000"/>
                      </a:schemeClr>
                    </a:solidFill>
                  </a:tcPr>
                </a:tc>
                <a:extLst>
                  <a:ext uri="{0D108BD9-81ED-4DB2-BD59-A6C34878D82A}">
                    <a16:rowId xmlns:a16="http://schemas.microsoft.com/office/drawing/2014/main" val="2334653570"/>
                  </a:ext>
                </a:extLst>
              </a:tr>
              <a:tr h="457200">
                <a:tc>
                  <a:txBody>
                    <a:bodyPr/>
                    <a:lstStyle/>
                    <a:p>
                      <a:r>
                        <a:rPr lang="en-US" i="0" dirty="0">
                          <a:solidFill>
                            <a:schemeClr val="tx1"/>
                          </a:solidFill>
                        </a:rPr>
                        <a:t>5</a:t>
                      </a:r>
                      <a:endParaRPr lang="bg-BG" i="0" dirty="0">
                        <a:solidFill>
                          <a:schemeClr val="tx1"/>
                        </a:solidFill>
                      </a:endParaRPr>
                    </a:p>
                  </a:txBody>
                  <a:tcPr>
                    <a:solidFill>
                      <a:schemeClr val="accent5">
                        <a:lumMod val="40000"/>
                        <a:lumOff val="60000"/>
                        <a:alpha val="20000"/>
                      </a:schemeClr>
                    </a:solidFill>
                  </a:tcPr>
                </a:tc>
                <a:tc>
                  <a:txBody>
                    <a:bodyPr/>
                    <a:lstStyle/>
                    <a:p>
                      <a:r>
                        <a:rPr lang="en-GB" i="0" dirty="0">
                          <a:solidFill>
                            <a:schemeClr val="tx1"/>
                          </a:solidFill>
                        </a:rPr>
                        <a:t>Purchasing</a:t>
                      </a:r>
                      <a:endParaRPr lang="bg-BG" i="0" dirty="0">
                        <a:solidFill>
                          <a:schemeClr val="tx1"/>
                        </a:solidFill>
                      </a:endParaRPr>
                    </a:p>
                  </a:txBody>
                  <a:tcPr>
                    <a:solidFill>
                      <a:schemeClr val="accent5">
                        <a:lumMod val="40000"/>
                        <a:lumOff val="60000"/>
                        <a:alpha val="20000"/>
                      </a:schemeClr>
                    </a:solidFill>
                  </a:tcPr>
                </a:tc>
                <a:extLst>
                  <a:ext uri="{0D108BD9-81ED-4DB2-BD59-A6C34878D82A}">
                    <a16:rowId xmlns:a16="http://schemas.microsoft.com/office/drawing/2014/main" val="3795673780"/>
                  </a:ext>
                </a:extLst>
              </a:tr>
            </a:tbl>
          </a:graphicData>
        </a:graphic>
      </p:graphicFrame>
      <p:sp>
        <p:nvSpPr>
          <p:cNvPr id="18" name="TextBox 17"/>
          <p:cNvSpPr txBox="1"/>
          <p:nvPr/>
        </p:nvSpPr>
        <p:spPr>
          <a:xfrm>
            <a:off x="7923212" y="1203024"/>
            <a:ext cx="2101729" cy="523220"/>
          </a:xfrm>
          <a:prstGeom prst="rect">
            <a:avLst/>
          </a:prstGeom>
          <a:noFill/>
        </p:spPr>
        <p:txBody>
          <a:bodyPr wrap="none" rtlCol="0">
            <a:spAutoFit/>
          </a:bodyPr>
          <a:lstStyle/>
          <a:p>
            <a:r>
              <a:rPr lang="en-US" sz="2800" dirty="0"/>
              <a:t>Departments</a:t>
            </a:r>
          </a:p>
        </p:txBody>
      </p:sp>
      <p:cxnSp>
        <p:nvCxnSpPr>
          <p:cNvPr id="10" name="Straight Arrow Connector 9"/>
          <p:cNvCxnSpPr/>
          <p:nvPr/>
        </p:nvCxnSpPr>
        <p:spPr>
          <a:xfrm>
            <a:off x="4999399" y="2971800"/>
            <a:ext cx="714013"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864222" y="2710190"/>
            <a:ext cx="381836" cy="523220"/>
          </a:xfrm>
          <a:prstGeom prst="rect">
            <a:avLst/>
          </a:prstGeom>
          <a:noFill/>
        </p:spPr>
        <p:txBody>
          <a:bodyPr wrap="none" rtlCol="0">
            <a:spAutoFit/>
          </a:bodyPr>
          <a:lstStyle/>
          <a:p>
            <a:r>
              <a:rPr lang="en-US" sz="2800" b="1" dirty="0">
                <a:solidFill>
                  <a:srgbClr val="FF0000"/>
                </a:solidFill>
              </a:rPr>
              <a:t>X</a:t>
            </a:r>
          </a:p>
        </p:txBody>
      </p:sp>
      <p:graphicFrame>
        <p:nvGraphicFramePr>
          <p:cNvPr id="14" name="Table 13"/>
          <p:cNvGraphicFramePr>
            <a:graphicFrameLocks noGrp="1"/>
          </p:cNvGraphicFramePr>
          <p:nvPr>
            <p:extLst>
              <p:ext uri="{D42A27DB-BD31-4B8C-83A1-F6EECF244321}">
                <p14:modId xmlns:p14="http://schemas.microsoft.com/office/powerpoint/2010/main" val="4073474695"/>
              </p:ext>
            </p:extLst>
          </p:nvPr>
        </p:nvGraphicFramePr>
        <p:xfrm>
          <a:off x="1645948" y="4741047"/>
          <a:ext cx="8763348" cy="1371600"/>
        </p:xfrm>
        <a:graphic>
          <a:graphicData uri="http://schemas.openxmlformats.org/drawingml/2006/table">
            <a:tbl>
              <a:tblPr firstRow="1" bandRow="1">
                <a:tableStyleId>{7DF18680-E054-41AD-8BC1-D1AEF772440D}</a:tableStyleId>
              </a:tblPr>
              <a:tblGrid>
                <a:gridCol w="1752949">
                  <a:extLst>
                    <a:ext uri="{9D8B030D-6E8A-4147-A177-3AD203B41FA5}">
                      <a16:colId xmlns:a16="http://schemas.microsoft.com/office/drawing/2014/main" val="187285565"/>
                    </a:ext>
                  </a:extLst>
                </a:gridCol>
                <a:gridCol w="2057400">
                  <a:extLst>
                    <a:ext uri="{9D8B030D-6E8A-4147-A177-3AD203B41FA5}">
                      <a16:colId xmlns:a16="http://schemas.microsoft.com/office/drawing/2014/main" val="184855798"/>
                    </a:ext>
                  </a:extLst>
                </a:gridCol>
                <a:gridCol w="2057400">
                  <a:extLst>
                    <a:ext uri="{9D8B030D-6E8A-4147-A177-3AD203B41FA5}">
                      <a16:colId xmlns:a16="http://schemas.microsoft.com/office/drawing/2014/main" val="1774347793"/>
                    </a:ext>
                  </a:extLst>
                </a:gridCol>
                <a:gridCol w="2895599">
                  <a:extLst>
                    <a:ext uri="{9D8B030D-6E8A-4147-A177-3AD203B41FA5}">
                      <a16:colId xmlns:a16="http://schemas.microsoft.com/office/drawing/2014/main" val="1719306019"/>
                    </a:ext>
                  </a:extLst>
                </a:gridCol>
              </a:tblGrid>
              <a:tr h="457200">
                <a:tc>
                  <a:txBody>
                    <a:bodyPr/>
                    <a:lstStyle/>
                    <a:p>
                      <a:r>
                        <a:rPr lang="en-US" noProof="1">
                          <a:solidFill>
                            <a:schemeClr val="tx1"/>
                          </a:solidFill>
                        </a:rPr>
                        <a:t>EmployeeID</a:t>
                      </a:r>
                    </a:p>
                  </a:txBody>
                  <a:tcPr>
                    <a:solidFill>
                      <a:srgbClr val="C6C0AA">
                        <a:alpha val="50000"/>
                      </a:srgbClr>
                    </a:solidFill>
                  </a:tcPr>
                </a:tc>
                <a:tc>
                  <a:txBody>
                    <a:bodyPr/>
                    <a:lstStyle/>
                    <a:p>
                      <a:r>
                        <a:rPr lang="en-US" noProof="1">
                          <a:solidFill>
                            <a:schemeClr val="tx1"/>
                          </a:solidFill>
                        </a:rPr>
                        <a:t>DepartmentID</a:t>
                      </a:r>
                    </a:p>
                  </a:txBody>
                  <a:tcPr>
                    <a:solidFill>
                      <a:srgbClr val="C6C0AA">
                        <a:alpha val="50000"/>
                      </a:srgbClr>
                    </a:solidFill>
                  </a:tcPr>
                </a:tc>
                <a:tc>
                  <a:txBody>
                    <a:bodyPr/>
                    <a:lstStyle/>
                    <a:p>
                      <a:r>
                        <a:rPr lang="en-US" i="0" noProof="1">
                          <a:solidFill>
                            <a:schemeClr val="tx1"/>
                          </a:solidFill>
                        </a:rPr>
                        <a:t>DepartmentID</a:t>
                      </a:r>
                    </a:p>
                  </a:txBody>
                  <a:tcPr>
                    <a:solidFill>
                      <a:srgbClr val="C6C0AA">
                        <a:alpha val="50000"/>
                      </a:srgbClr>
                    </a:solidFill>
                  </a:tcPr>
                </a:tc>
                <a:tc>
                  <a:txBody>
                    <a:bodyPr/>
                    <a:lstStyle/>
                    <a:p>
                      <a:r>
                        <a:rPr lang="en-US" i="0" noProof="1">
                          <a:solidFill>
                            <a:schemeClr val="tx1"/>
                          </a:solidFill>
                        </a:rPr>
                        <a:t>DepartmentName</a:t>
                      </a:r>
                    </a:p>
                  </a:txBody>
                  <a:tcPr>
                    <a:solidFill>
                      <a:srgbClr val="C6C0AA">
                        <a:alpha val="50000"/>
                      </a:srgbClr>
                    </a:solidFill>
                  </a:tcPr>
                </a:tc>
                <a:extLst>
                  <a:ext uri="{0D108BD9-81ED-4DB2-BD59-A6C34878D82A}">
                    <a16:rowId xmlns:a16="http://schemas.microsoft.com/office/drawing/2014/main" val="1704253151"/>
                  </a:ext>
                </a:extLst>
              </a:tr>
              <a:tr h="457200">
                <a:tc>
                  <a:txBody>
                    <a:bodyPr/>
                    <a:lstStyle/>
                    <a:p>
                      <a:r>
                        <a:rPr lang="en-US" dirty="0">
                          <a:solidFill>
                            <a:schemeClr val="tx1"/>
                          </a:solidFill>
                        </a:rPr>
                        <a:t>263</a:t>
                      </a:r>
                      <a:endParaRPr lang="bg-BG" dirty="0">
                        <a:solidFill>
                          <a:schemeClr val="tx1"/>
                        </a:solidFill>
                      </a:endParaRPr>
                    </a:p>
                  </a:txBody>
                  <a:tcPr>
                    <a:solidFill>
                      <a:schemeClr val="accent5">
                        <a:lumMod val="40000"/>
                        <a:lumOff val="60000"/>
                        <a:alpha val="20000"/>
                      </a:schemeClr>
                    </a:solidFill>
                  </a:tcPr>
                </a:tc>
                <a:tc>
                  <a:txBody>
                    <a:bodyPr/>
                    <a:lstStyle/>
                    <a:p>
                      <a:r>
                        <a:rPr lang="en-US" dirty="0">
                          <a:solidFill>
                            <a:schemeClr val="tx1"/>
                          </a:solidFill>
                        </a:rPr>
                        <a:t>3</a:t>
                      </a:r>
                      <a:endParaRPr lang="bg-BG" dirty="0">
                        <a:solidFill>
                          <a:schemeClr val="tx1"/>
                        </a:solidFill>
                      </a:endParaRPr>
                    </a:p>
                  </a:txBody>
                  <a:tcPr>
                    <a:solidFill>
                      <a:schemeClr val="accent5">
                        <a:lumMod val="40000"/>
                        <a:lumOff val="60000"/>
                        <a:alpha val="20000"/>
                      </a:schemeClr>
                    </a:solidFill>
                  </a:tcPr>
                </a:tc>
                <a:tc>
                  <a:txBody>
                    <a:bodyPr/>
                    <a:lstStyle/>
                    <a:p>
                      <a:r>
                        <a:rPr lang="en-US" i="0" dirty="0">
                          <a:solidFill>
                            <a:schemeClr val="tx1"/>
                          </a:solidFill>
                        </a:rPr>
                        <a:t>3</a:t>
                      </a:r>
                      <a:endParaRPr lang="bg-BG" i="0" dirty="0">
                        <a:solidFill>
                          <a:schemeClr val="tx1"/>
                        </a:solidFill>
                      </a:endParaRPr>
                    </a:p>
                  </a:txBody>
                  <a:tcPr>
                    <a:solidFill>
                      <a:schemeClr val="accent5">
                        <a:lumMod val="40000"/>
                        <a:lumOff val="60000"/>
                        <a:alpha val="20000"/>
                      </a:schemeClr>
                    </a:solidFill>
                  </a:tcPr>
                </a:tc>
                <a:tc>
                  <a:txBody>
                    <a:bodyPr/>
                    <a:lstStyle/>
                    <a:p>
                      <a:r>
                        <a:rPr lang="en-US" i="0" dirty="0">
                          <a:solidFill>
                            <a:schemeClr val="tx1"/>
                          </a:solidFill>
                        </a:rPr>
                        <a:t>Sales</a:t>
                      </a:r>
                      <a:endParaRPr lang="bg-BG" i="0" dirty="0">
                        <a:solidFill>
                          <a:schemeClr val="tx1"/>
                        </a:solidFill>
                      </a:endParaRPr>
                    </a:p>
                  </a:txBody>
                  <a:tcPr>
                    <a:solidFill>
                      <a:schemeClr val="accent5">
                        <a:lumMod val="40000"/>
                        <a:lumOff val="60000"/>
                        <a:alpha val="20000"/>
                      </a:schemeClr>
                    </a:solidFill>
                  </a:tcPr>
                </a:tc>
                <a:extLst>
                  <a:ext uri="{0D108BD9-81ED-4DB2-BD59-A6C34878D82A}">
                    <a16:rowId xmlns:a16="http://schemas.microsoft.com/office/drawing/2014/main" val="723432538"/>
                  </a:ext>
                </a:extLst>
              </a:tr>
              <a:tr h="457200">
                <a:tc>
                  <a:txBody>
                    <a:bodyPr/>
                    <a:lstStyle/>
                    <a:p>
                      <a:r>
                        <a:rPr lang="en-US" dirty="0">
                          <a:solidFill>
                            <a:schemeClr val="tx1"/>
                          </a:solidFill>
                        </a:rPr>
                        <a:t>270</a:t>
                      </a:r>
                      <a:endParaRPr lang="bg-BG" dirty="0">
                        <a:solidFill>
                          <a:schemeClr val="tx1"/>
                        </a:solidFill>
                      </a:endParaRPr>
                    </a:p>
                  </a:txBody>
                  <a:tcPr>
                    <a:solidFill>
                      <a:schemeClr val="accent5">
                        <a:lumMod val="40000"/>
                        <a:lumOff val="60000"/>
                        <a:alpha val="20000"/>
                      </a:schemeClr>
                    </a:solidFill>
                  </a:tcPr>
                </a:tc>
                <a:tc>
                  <a:txBody>
                    <a:bodyPr/>
                    <a:lstStyle/>
                    <a:p>
                      <a:r>
                        <a:rPr lang="en-US" dirty="0">
                          <a:solidFill>
                            <a:schemeClr val="tx1"/>
                          </a:solidFill>
                        </a:rPr>
                        <a:t>NULL</a:t>
                      </a:r>
                      <a:endParaRPr lang="bg-BG" dirty="0">
                        <a:solidFill>
                          <a:schemeClr val="tx1"/>
                        </a:solidFill>
                      </a:endParaRPr>
                    </a:p>
                  </a:txBody>
                  <a:tcPr>
                    <a:solidFill>
                      <a:schemeClr val="accent5">
                        <a:lumMod val="40000"/>
                        <a:lumOff val="60000"/>
                        <a:alpha val="20000"/>
                      </a:schemeClr>
                    </a:solidFill>
                  </a:tcPr>
                </a:tc>
                <a:tc>
                  <a:txBody>
                    <a:bodyPr/>
                    <a:lstStyle/>
                    <a:p>
                      <a:r>
                        <a:rPr lang="en-US" dirty="0">
                          <a:solidFill>
                            <a:schemeClr val="tx1"/>
                          </a:solidFill>
                        </a:rPr>
                        <a:t>NULL</a:t>
                      </a:r>
                      <a:endParaRPr lang="bg-BG" i="0" dirty="0">
                        <a:solidFill>
                          <a:schemeClr val="tx1"/>
                        </a:solidFill>
                      </a:endParaRPr>
                    </a:p>
                  </a:txBody>
                  <a:tcPr>
                    <a:solidFill>
                      <a:schemeClr val="accent5">
                        <a:lumMod val="40000"/>
                        <a:lumOff val="60000"/>
                        <a:alpha val="20000"/>
                      </a:schemeClr>
                    </a:solidFill>
                  </a:tcPr>
                </a:tc>
                <a:tc>
                  <a:txBody>
                    <a:bodyPr/>
                    <a:lstStyle/>
                    <a:p>
                      <a:r>
                        <a:rPr lang="en-US" dirty="0">
                          <a:solidFill>
                            <a:schemeClr val="tx1"/>
                          </a:solidFill>
                        </a:rPr>
                        <a:t>NULL</a:t>
                      </a:r>
                      <a:endParaRPr lang="bg-BG" i="0" dirty="0">
                        <a:solidFill>
                          <a:schemeClr val="tx1"/>
                        </a:solidFill>
                      </a:endParaRPr>
                    </a:p>
                  </a:txBody>
                  <a:tcPr>
                    <a:solidFill>
                      <a:schemeClr val="accent5">
                        <a:lumMod val="40000"/>
                        <a:lumOff val="60000"/>
                        <a:alpha val="20000"/>
                      </a:schemeClr>
                    </a:solidFill>
                  </a:tcPr>
                </a:tc>
                <a:extLst>
                  <a:ext uri="{0D108BD9-81ED-4DB2-BD59-A6C34878D82A}">
                    <a16:rowId xmlns:a16="http://schemas.microsoft.com/office/drawing/2014/main" val="3103787398"/>
                  </a:ext>
                </a:extLst>
              </a:tr>
            </a:tbl>
          </a:graphicData>
        </a:graphic>
      </p:graphicFrame>
      <p:sp>
        <p:nvSpPr>
          <p:cNvPr id="15" name="TextBox 14"/>
          <p:cNvSpPr txBox="1"/>
          <p:nvPr/>
        </p:nvSpPr>
        <p:spPr>
          <a:xfrm>
            <a:off x="5485582" y="4217827"/>
            <a:ext cx="1084079" cy="523220"/>
          </a:xfrm>
          <a:prstGeom prst="rect">
            <a:avLst/>
          </a:prstGeom>
          <a:noFill/>
        </p:spPr>
        <p:txBody>
          <a:bodyPr wrap="none" rtlCol="0">
            <a:spAutoFit/>
          </a:bodyPr>
          <a:lstStyle/>
          <a:p>
            <a:r>
              <a:rPr lang="en-US" sz="2800" dirty="0"/>
              <a:t>Result</a:t>
            </a:r>
          </a:p>
        </p:txBody>
      </p:sp>
    </p:spTree>
    <p:extLst>
      <p:ext uri="{BB962C8B-B14F-4D97-AF65-F5344CB8AC3E}">
        <p14:creationId xmlns:p14="http://schemas.microsoft.com/office/powerpoint/2010/main" val="692614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1220788" y="2667000"/>
            <a:ext cx="9674224" cy="169543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pPr marL="0" lvl="2"/>
            <a:r>
              <a:rPr lang="en-US" sz="3200" b="1" noProof="1">
                <a:solidFill>
                  <a:schemeClr val="tx2"/>
                </a:solidFill>
                <a:effectLst>
                  <a:outerShdw blurRad="38100" dist="38100" dir="2700000" algn="tl">
                    <a:srgbClr val="000000">
                      <a:alpha val="43137"/>
                    </a:srgbClr>
                  </a:outerShdw>
                </a:effectLst>
                <a:latin typeface="Consolas" panose="020B0609020204030204" pitchFamily="49" charset="0"/>
              </a:rPr>
              <a:t>SELECT * FROM Employees AS e</a:t>
            </a:r>
          </a:p>
          <a:p>
            <a:pPr marL="0" lvl="2"/>
            <a:r>
              <a:rPr lang="en-US" sz="3200" b="1" noProof="1">
                <a:solidFill>
                  <a:schemeClr val="tx2"/>
                </a:solidFill>
                <a:effectLst>
                  <a:outerShdw blurRad="38100" dist="38100" dir="2700000" algn="tl">
                    <a:srgbClr val="000000">
                      <a:alpha val="43137"/>
                    </a:srgbClr>
                  </a:outerShdw>
                </a:effectLst>
                <a:latin typeface="Consolas" panose="020B0609020204030204" pitchFamily="49" charset="0"/>
              </a:rPr>
              <a:t>  </a:t>
            </a:r>
            <a:r>
              <a:rPr lang="en-US" sz="32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rPr>
              <a:t>LEFT OUTER</a:t>
            </a:r>
            <a:r>
              <a:rPr lang="en-US" sz="3200" b="1" noProof="1">
                <a:solidFill>
                  <a:schemeClr val="tx2"/>
                </a:solidFill>
                <a:effectLst>
                  <a:outerShdw blurRad="38100" dist="38100" dir="2700000" algn="tl">
                    <a:srgbClr val="000000">
                      <a:alpha val="43137"/>
                    </a:srgbClr>
                  </a:outerShdw>
                </a:effectLst>
                <a:latin typeface="Consolas" panose="020B0609020204030204" pitchFamily="49" charset="0"/>
              </a:rPr>
              <a:t> JOIN Departments AS d</a:t>
            </a:r>
          </a:p>
          <a:p>
            <a:pPr marL="0" lvl="2"/>
            <a:r>
              <a:rPr lang="en-US" sz="3200" b="1" noProof="1">
                <a:solidFill>
                  <a:schemeClr val="tx2"/>
                </a:solidFill>
                <a:effectLst>
                  <a:outerShdw blurRad="38100" dist="38100" dir="2700000" algn="tl">
                    <a:srgbClr val="000000">
                      <a:alpha val="43137"/>
                    </a:srgbClr>
                  </a:outerShdw>
                </a:effectLst>
                <a:latin typeface="Consolas" panose="020B0609020204030204" pitchFamily="49" charset="0"/>
              </a:rPr>
              <a:t>  </a:t>
            </a:r>
            <a:r>
              <a:rPr lang="en-US" sz="32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rPr>
              <a:t>ON </a:t>
            </a:r>
            <a:r>
              <a:rPr lang="en-US" sz="3200" b="1" noProof="1">
                <a:solidFill>
                  <a:schemeClr val="tx2"/>
                </a:solidFill>
                <a:effectLst>
                  <a:outerShdw blurRad="38100" dist="38100" dir="2700000" algn="tl">
                    <a:srgbClr val="000000">
                      <a:alpha val="43137"/>
                    </a:srgbClr>
                  </a:outerShdw>
                </a:effectLst>
                <a:latin typeface="Consolas" panose="020B0609020204030204" pitchFamily="49" charset="0"/>
              </a:rPr>
              <a:t>e.DepartmentID = d.DepartmentID</a:t>
            </a:r>
            <a:endParaRPr lang="en-US" sz="3200" noProof="1">
              <a:solidFill>
                <a:schemeClr val="tx2"/>
              </a:solidFill>
              <a:effectLst>
                <a:outerShdw blurRad="38100" dist="38100" dir="2700000" algn="tl">
                  <a:srgbClr val="000000">
                    <a:alpha val="43137"/>
                  </a:srgbClr>
                </a:outerShdw>
              </a:effectLst>
              <a:latin typeface="Consolas" panose="020B0609020204030204" pitchFamily="49" charset="0"/>
            </a:endParaRP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13</a:t>
            </a:fld>
            <a:endParaRPr lang="en-US" dirty="0"/>
          </a:p>
        </p:txBody>
      </p:sp>
      <p:sp>
        <p:nvSpPr>
          <p:cNvPr id="465922" name="Rectangle 2"/>
          <p:cNvSpPr>
            <a:spLocks noGrp="1" noChangeArrowheads="1"/>
          </p:cNvSpPr>
          <p:nvPr>
            <p:ph type="title"/>
          </p:nvPr>
        </p:nvSpPr>
        <p:spPr/>
        <p:txBody>
          <a:bodyPr/>
          <a:lstStyle/>
          <a:p>
            <a:r>
              <a:rPr lang="en-US" dirty="0"/>
              <a:t>Left Outer Join Syntax</a:t>
            </a:r>
            <a:endParaRPr lang="bg-BG" dirty="0"/>
          </a:p>
        </p:txBody>
      </p:sp>
      <p:sp>
        <p:nvSpPr>
          <p:cNvPr id="8" name="AutoShape 7"/>
          <p:cNvSpPr>
            <a:spLocks noChangeArrowheads="1"/>
          </p:cNvSpPr>
          <p:nvPr/>
        </p:nvSpPr>
        <p:spPr bwMode="auto">
          <a:xfrm>
            <a:off x="8848117" y="2718113"/>
            <a:ext cx="2932706" cy="558487"/>
          </a:xfrm>
          <a:prstGeom prst="wedgeRoundRectCallout">
            <a:avLst>
              <a:gd name="adj1" fmla="val -65271"/>
              <a:gd name="adj2" fmla="val 5216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Depatments</a:t>
            </a:r>
          </a:p>
        </p:txBody>
      </p:sp>
      <p:sp>
        <p:nvSpPr>
          <p:cNvPr id="13" name="AutoShape 7"/>
          <p:cNvSpPr>
            <a:spLocks noChangeArrowheads="1"/>
          </p:cNvSpPr>
          <p:nvPr/>
        </p:nvSpPr>
        <p:spPr bwMode="auto">
          <a:xfrm>
            <a:off x="5408612" y="2034536"/>
            <a:ext cx="2971800" cy="558485"/>
          </a:xfrm>
          <a:prstGeom prst="wedgeRoundRectCallout">
            <a:avLst>
              <a:gd name="adj1" fmla="val -45949"/>
              <a:gd name="adj2" fmla="val 8569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Employees</a:t>
            </a:r>
          </a:p>
        </p:txBody>
      </p:sp>
      <p:sp>
        <p:nvSpPr>
          <p:cNvPr id="9" name="AutoShape 7"/>
          <p:cNvSpPr>
            <a:spLocks noChangeArrowheads="1"/>
          </p:cNvSpPr>
          <p:nvPr/>
        </p:nvSpPr>
        <p:spPr bwMode="auto">
          <a:xfrm>
            <a:off x="4570412" y="4510395"/>
            <a:ext cx="2150007" cy="856462"/>
          </a:xfrm>
          <a:prstGeom prst="wedgeRoundRectCallout">
            <a:avLst>
              <a:gd name="adj1" fmla="val 34769"/>
              <a:gd name="adj2" fmla="val -7616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Join Conditions</a:t>
            </a:r>
          </a:p>
        </p:txBody>
      </p:sp>
      <p:sp>
        <p:nvSpPr>
          <p:cNvPr id="16" name="AutoShape 7"/>
          <p:cNvSpPr>
            <a:spLocks noChangeArrowheads="1"/>
          </p:cNvSpPr>
          <p:nvPr/>
        </p:nvSpPr>
        <p:spPr bwMode="auto">
          <a:xfrm>
            <a:off x="74612" y="3810000"/>
            <a:ext cx="1371600" cy="737683"/>
          </a:xfrm>
          <a:prstGeom prst="wedgeRoundRectCallout">
            <a:avLst>
              <a:gd name="adj1" fmla="val 75077"/>
              <a:gd name="adj2" fmla="val -6840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Left </a:t>
            </a:r>
            <a:br>
              <a:rPr lang="en-US" sz="2800" noProof="1">
                <a:solidFill>
                  <a:srgbClr val="FFFFFF"/>
                </a:solidFill>
              </a:rPr>
            </a:br>
            <a:r>
              <a:rPr lang="en-US" sz="2800" noProof="1">
                <a:solidFill>
                  <a:srgbClr val="FFFFFF"/>
                </a:solidFill>
              </a:rPr>
              <a:t>Join</a:t>
            </a:r>
          </a:p>
        </p:txBody>
      </p:sp>
    </p:spTree>
    <p:extLst>
      <p:ext uri="{BB962C8B-B14F-4D97-AF65-F5344CB8AC3E}">
        <p14:creationId xmlns:p14="http://schemas.microsoft.com/office/powerpoint/2010/main" val="2162831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9" grpId="0" animBg="1"/>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14</a:t>
            </a:fld>
            <a:endParaRPr lang="en-US" dirty="0"/>
          </a:p>
        </p:txBody>
      </p:sp>
      <p:sp>
        <p:nvSpPr>
          <p:cNvPr id="465922" name="Rectangle 2"/>
          <p:cNvSpPr>
            <a:spLocks noGrp="1" noChangeArrowheads="1"/>
          </p:cNvSpPr>
          <p:nvPr>
            <p:ph type="title"/>
          </p:nvPr>
        </p:nvSpPr>
        <p:spPr/>
        <p:txBody>
          <a:bodyPr/>
          <a:lstStyle/>
          <a:p>
            <a:r>
              <a:rPr lang="en-US" dirty="0"/>
              <a:t>Right Outer Join</a:t>
            </a:r>
            <a:endParaRPr lang="bg-BG" dirty="0"/>
          </a:p>
        </p:txBody>
      </p:sp>
      <p:graphicFrame>
        <p:nvGraphicFramePr>
          <p:cNvPr id="2" name="Table 1"/>
          <p:cNvGraphicFramePr>
            <a:graphicFrameLocks noGrp="1"/>
          </p:cNvGraphicFramePr>
          <p:nvPr>
            <p:extLst>
              <p:ext uri="{D42A27DB-BD31-4B8C-83A1-F6EECF244321}">
                <p14:modId xmlns:p14="http://schemas.microsoft.com/office/powerpoint/2010/main" val="482865791"/>
              </p:ext>
            </p:extLst>
          </p:nvPr>
        </p:nvGraphicFramePr>
        <p:xfrm>
          <a:off x="760410" y="1795979"/>
          <a:ext cx="3962402" cy="1371600"/>
        </p:xfrm>
        <a:graphic>
          <a:graphicData uri="http://schemas.openxmlformats.org/drawingml/2006/table">
            <a:tbl>
              <a:tblPr firstRow="1" bandRow="1">
                <a:tableStyleId>{7DF18680-E054-41AD-8BC1-D1AEF772440D}</a:tableStyleId>
              </a:tblPr>
              <a:tblGrid>
                <a:gridCol w="1731474">
                  <a:extLst>
                    <a:ext uri="{9D8B030D-6E8A-4147-A177-3AD203B41FA5}">
                      <a16:colId xmlns:a16="http://schemas.microsoft.com/office/drawing/2014/main" val="1594468805"/>
                    </a:ext>
                  </a:extLst>
                </a:gridCol>
                <a:gridCol w="2230928">
                  <a:extLst>
                    <a:ext uri="{9D8B030D-6E8A-4147-A177-3AD203B41FA5}">
                      <a16:colId xmlns:a16="http://schemas.microsoft.com/office/drawing/2014/main" val="683614382"/>
                    </a:ext>
                  </a:extLst>
                </a:gridCol>
              </a:tblGrid>
              <a:tr h="457200">
                <a:tc>
                  <a:txBody>
                    <a:bodyPr/>
                    <a:lstStyle/>
                    <a:p>
                      <a:r>
                        <a:rPr lang="en-US" noProof="1"/>
                        <a:t>EmployeeID</a:t>
                      </a:r>
                    </a:p>
                  </a:txBody>
                  <a:tcPr>
                    <a:solidFill>
                      <a:srgbClr val="C6C0AA">
                        <a:alpha val="50000"/>
                      </a:srgbClr>
                    </a:solidFill>
                  </a:tcPr>
                </a:tc>
                <a:tc>
                  <a:txBody>
                    <a:bodyPr/>
                    <a:lstStyle/>
                    <a:p>
                      <a:r>
                        <a:rPr lang="en-US" noProof="1"/>
                        <a:t>DepartmentID</a:t>
                      </a:r>
                    </a:p>
                  </a:txBody>
                  <a:tcPr>
                    <a:solidFill>
                      <a:srgbClr val="C6C0AA">
                        <a:alpha val="50000"/>
                      </a:srgbClr>
                    </a:solidFill>
                  </a:tcPr>
                </a:tc>
                <a:extLst>
                  <a:ext uri="{0D108BD9-81ED-4DB2-BD59-A6C34878D82A}">
                    <a16:rowId xmlns:a16="http://schemas.microsoft.com/office/drawing/2014/main" val="1969825376"/>
                  </a:ext>
                </a:extLst>
              </a:tr>
              <a:tr h="457200">
                <a:tc>
                  <a:txBody>
                    <a:bodyPr/>
                    <a:lstStyle/>
                    <a:p>
                      <a:r>
                        <a:rPr lang="en-US" noProof="1">
                          <a:solidFill>
                            <a:schemeClr val="tx1"/>
                          </a:solidFill>
                        </a:rPr>
                        <a:t>263</a:t>
                      </a:r>
                    </a:p>
                  </a:txBody>
                  <a:tcPr>
                    <a:solidFill>
                      <a:schemeClr val="accent5">
                        <a:lumMod val="40000"/>
                        <a:lumOff val="60000"/>
                        <a:alpha val="20000"/>
                      </a:schemeClr>
                    </a:solidFill>
                  </a:tcPr>
                </a:tc>
                <a:tc>
                  <a:txBody>
                    <a:bodyPr/>
                    <a:lstStyle/>
                    <a:p>
                      <a:r>
                        <a:rPr lang="en-US" noProof="1">
                          <a:solidFill>
                            <a:schemeClr val="tx1"/>
                          </a:solidFill>
                        </a:rPr>
                        <a:t>3</a:t>
                      </a:r>
                    </a:p>
                  </a:txBody>
                  <a:tcPr>
                    <a:solidFill>
                      <a:schemeClr val="accent5">
                        <a:lumMod val="40000"/>
                        <a:lumOff val="60000"/>
                        <a:alpha val="20000"/>
                      </a:schemeClr>
                    </a:solidFill>
                  </a:tcPr>
                </a:tc>
                <a:extLst>
                  <a:ext uri="{0D108BD9-81ED-4DB2-BD59-A6C34878D82A}">
                    <a16:rowId xmlns:a16="http://schemas.microsoft.com/office/drawing/2014/main" val="2845318136"/>
                  </a:ext>
                </a:extLst>
              </a:tr>
              <a:tr h="457200">
                <a:tc>
                  <a:txBody>
                    <a:bodyPr/>
                    <a:lstStyle/>
                    <a:p>
                      <a:r>
                        <a:rPr lang="en-US" noProof="1">
                          <a:solidFill>
                            <a:schemeClr val="tx1"/>
                          </a:solidFill>
                        </a:rPr>
                        <a:t>270</a:t>
                      </a:r>
                    </a:p>
                  </a:txBody>
                  <a:tcPr>
                    <a:solidFill>
                      <a:schemeClr val="accent5">
                        <a:lumMod val="40000"/>
                        <a:lumOff val="60000"/>
                        <a:alpha val="20000"/>
                      </a:schemeClr>
                    </a:solidFill>
                  </a:tcPr>
                </a:tc>
                <a:tc>
                  <a:txBody>
                    <a:bodyPr/>
                    <a:lstStyle/>
                    <a:p>
                      <a:r>
                        <a:rPr lang="en-US" noProof="1">
                          <a:solidFill>
                            <a:schemeClr val="tx1"/>
                          </a:solidFill>
                        </a:rPr>
                        <a:t>NULL</a:t>
                      </a:r>
                    </a:p>
                  </a:txBody>
                  <a:tcPr>
                    <a:solidFill>
                      <a:schemeClr val="accent5">
                        <a:lumMod val="40000"/>
                        <a:lumOff val="60000"/>
                        <a:alpha val="20000"/>
                      </a:schemeClr>
                    </a:solidFill>
                  </a:tcPr>
                </a:tc>
                <a:extLst>
                  <a:ext uri="{0D108BD9-81ED-4DB2-BD59-A6C34878D82A}">
                    <a16:rowId xmlns:a16="http://schemas.microsoft.com/office/drawing/2014/main" val="690634117"/>
                  </a:ext>
                </a:extLst>
              </a:tr>
            </a:tbl>
          </a:graphicData>
        </a:graphic>
      </p:graphicFrame>
      <p:cxnSp>
        <p:nvCxnSpPr>
          <p:cNvPr id="11" name="Straight Arrow Connector 10"/>
          <p:cNvCxnSpPr/>
          <p:nvPr/>
        </p:nvCxnSpPr>
        <p:spPr>
          <a:xfrm flipH="1">
            <a:off x="4976376" y="2438400"/>
            <a:ext cx="1593285"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45948" y="1251429"/>
            <a:ext cx="1758943" cy="523220"/>
          </a:xfrm>
          <a:prstGeom prst="rect">
            <a:avLst/>
          </a:prstGeom>
          <a:noFill/>
        </p:spPr>
        <p:txBody>
          <a:bodyPr wrap="none" rtlCol="0">
            <a:spAutoFit/>
          </a:bodyPr>
          <a:lstStyle/>
          <a:p>
            <a:r>
              <a:rPr lang="en-US" sz="2800" dirty="0"/>
              <a:t>Employees</a:t>
            </a:r>
          </a:p>
        </p:txBody>
      </p:sp>
      <p:graphicFrame>
        <p:nvGraphicFramePr>
          <p:cNvPr id="16" name="Table 15"/>
          <p:cNvGraphicFramePr>
            <a:graphicFrameLocks noGrp="1"/>
          </p:cNvGraphicFramePr>
          <p:nvPr>
            <p:extLst>
              <p:ext uri="{D42A27DB-BD31-4B8C-83A1-F6EECF244321}">
                <p14:modId xmlns:p14="http://schemas.microsoft.com/office/powerpoint/2010/main" val="4226410020"/>
              </p:ext>
            </p:extLst>
          </p:nvPr>
        </p:nvGraphicFramePr>
        <p:xfrm>
          <a:off x="6811529" y="1774649"/>
          <a:ext cx="4722815" cy="1828800"/>
        </p:xfrm>
        <a:graphic>
          <a:graphicData uri="http://schemas.openxmlformats.org/drawingml/2006/table">
            <a:tbl>
              <a:tblPr firstRow="1" bandRow="1">
                <a:tableStyleId>{7DF18680-E054-41AD-8BC1-D1AEF772440D}</a:tableStyleId>
              </a:tblPr>
              <a:tblGrid>
                <a:gridCol w="2145341">
                  <a:extLst>
                    <a:ext uri="{9D8B030D-6E8A-4147-A177-3AD203B41FA5}">
                      <a16:colId xmlns:a16="http://schemas.microsoft.com/office/drawing/2014/main" val="1594468805"/>
                    </a:ext>
                  </a:extLst>
                </a:gridCol>
                <a:gridCol w="2577474">
                  <a:extLst>
                    <a:ext uri="{9D8B030D-6E8A-4147-A177-3AD203B41FA5}">
                      <a16:colId xmlns:a16="http://schemas.microsoft.com/office/drawing/2014/main" val="683614382"/>
                    </a:ext>
                  </a:extLst>
                </a:gridCol>
              </a:tblGrid>
              <a:tr h="457200">
                <a:tc>
                  <a:txBody>
                    <a:bodyPr/>
                    <a:lstStyle/>
                    <a:p>
                      <a:r>
                        <a:rPr lang="en-US" i="0" noProof="1"/>
                        <a:t>DepartmentID</a:t>
                      </a:r>
                    </a:p>
                  </a:txBody>
                  <a:tcPr>
                    <a:solidFill>
                      <a:srgbClr val="C6C0AA">
                        <a:alpha val="50000"/>
                      </a:srgbClr>
                    </a:solidFill>
                  </a:tcPr>
                </a:tc>
                <a:tc>
                  <a:txBody>
                    <a:bodyPr/>
                    <a:lstStyle/>
                    <a:p>
                      <a:r>
                        <a:rPr lang="en-US" i="0" noProof="1"/>
                        <a:t>DepartmentName</a:t>
                      </a:r>
                    </a:p>
                  </a:txBody>
                  <a:tcPr>
                    <a:solidFill>
                      <a:srgbClr val="C6C0AA">
                        <a:alpha val="50000"/>
                      </a:srgbClr>
                    </a:solidFill>
                  </a:tcPr>
                </a:tc>
                <a:extLst>
                  <a:ext uri="{0D108BD9-81ED-4DB2-BD59-A6C34878D82A}">
                    <a16:rowId xmlns:a16="http://schemas.microsoft.com/office/drawing/2014/main" val="1969825376"/>
                  </a:ext>
                </a:extLst>
              </a:tr>
              <a:tr h="457200">
                <a:tc>
                  <a:txBody>
                    <a:bodyPr/>
                    <a:lstStyle/>
                    <a:p>
                      <a:r>
                        <a:rPr lang="en-US" i="0" dirty="0">
                          <a:solidFill>
                            <a:schemeClr val="tx1"/>
                          </a:solidFill>
                        </a:rPr>
                        <a:t>3</a:t>
                      </a:r>
                      <a:endParaRPr lang="bg-BG" i="0" dirty="0">
                        <a:solidFill>
                          <a:schemeClr val="tx1"/>
                        </a:solidFill>
                      </a:endParaRPr>
                    </a:p>
                  </a:txBody>
                  <a:tcPr>
                    <a:solidFill>
                      <a:schemeClr val="accent5">
                        <a:lumMod val="40000"/>
                        <a:lumOff val="60000"/>
                        <a:alpha val="20000"/>
                      </a:schemeClr>
                    </a:solidFill>
                  </a:tcPr>
                </a:tc>
                <a:tc>
                  <a:txBody>
                    <a:bodyPr/>
                    <a:lstStyle/>
                    <a:p>
                      <a:r>
                        <a:rPr lang="en-US" i="0" dirty="0">
                          <a:solidFill>
                            <a:schemeClr val="tx1"/>
                          </a:solidFill>
                        </a:rPr>
                        <a:t>Sales</a:t>
                      </a:r>
                      <a:endParaRPr lang="bg-BG" i="0" dirty="0">
                        <a:solidFill>
                          <a:schemeClr val="tx1"/>
                        </a:solidFill>
                      </a:endParaRPr>
                    </a:p>
                  </a:txBody>
                  <a:tcPr>
                    <a:solidFill>
                      <a:schemeClr val="accent5">
                        <a:lumMod val="40000"/>
                        <a:lumOff val="60000"/>
                        <a:alpha val="20000"/>
                      </a:schemeClr>
                    </a:solidFill>
                  </a:tcPr>
                </a:tc>
                <a:extLst>
                  <a:ext uri="{0D108BD9-81ED-4DB2-BD59-A6C34878D82A}">
                    <a16:rowId xmlns:a16="http://schemas.microsoft.com/office/drawing/2014/main" val="2845318136"/>
                  </a:ext>
                </a:extLst>
              </a:tr>
              <a:tr h="457200">
                <a:tc>
                  <a:txBody>
                    <a:bodyPr/>
                    <a:lstStyle/>
                    <a:p>
                      <a:r>
                        <a:rPr lang="en-US" i="0" dirty="0">
                          <a:solidFill>
                            <a:schemeClr val="tx1"/>
                          </a:solidFill>
                        </a:rPr>
                        <a:t>4</a:t>
                      </a:r>
                      <a:endParaRPr lang="bg-BG" i="0" dirty="0">
                        <a:solidFill>
                          <a:schemeClr val="tx1"/>
                        </a:solidFill>
                      </a:endParaRPr>
                    </a:p>
                  </a:txBody>
                  <a:tcPr>
                    <a:solidFill>
                      <a:schemeClr val="accent5">
                        <a:lumMod val="40000"/>
                        <a:lumOff val="60000"/>
                        <a:alpha val="20000"/>
                      </a:schemeClr>
                    </a:solidFill>
                  </a:tcPr>
                </a:tc>
                <a:tc>
                  <a:txBody>
                    <a:bodyPr/>
                    <a:lstStyle/>
                    <a:p>
                      <a:r>
                        <a:rPr lang="en-US" i="0" dirty="0">
                          <a:solidFill>
                            <a:schemeClr val="tx1"/>
                          </a:solidFill>
                        </a:rPr>
                        <a:t>Marketing</a:t>
                      </a:r>
                      <a:endParaRPr lang="bg-BG" i="0" dirty="0">
                        <a:solidFill>
                          <a:schemeClr val="tx1"/>
                        </a:solidFill>
                      </a:endParaRPr>
                    </a:p>
                  </a:txBody>
                  <a:tcPr>
                    <a:solidFill>
                      <a:schemeClr val="accent5">
                        <a:lumMod val="40000"/>
                        <a:lumOff val="60000"/>
                        <a:alpha val="20000"/>
                      </a:schemeClr>
                    </a:solidFill>
                  </a:tcPr>
                </a:tc>
                <a:extLst>
                  <a:ext uri="{0D108BD9-81ED-4DB2-BD59-A6C34878D82A}">
                    <a16:rowId xmlns:a16="http://schemas.microsoft.com/office/drawing/2014/main" val="2334653570"/>
                  </a:ext>
                </a:extLst>
              </a:tr>
              <a:tr h="457200">
                <a:tc>
                  <a:txBody>
                    <a:bodyPr/>
                    <a:lstStyle/>
                    <a:p>
                      <a:r>
                        <a:rPr lang="en-US" i="0" dirty="0">
                          <a:solidFill>
                            <a:schemeClr val="tx1"/>
                          </a:solidFill>
                        </a:rPr>
                        <a:t>5</a:t>
                      </a:r>
                      <a:endParaRPr lang="bg-BG" i="0" dirty="0">
                        <a:solidFill>
                          <a:schemeClr val="tx1"/>
                        </a:solidFill>
                      </a:endParaRPr>
                    </a:p>
                  </a:txBody>
                  <a:tcPr>
                    <a:solidFill>
                      <a:schemeClr val="accent5">
                        <a:lumMod val="40000"/>
                        <a:lumOff val="60000"/>
                        <a:alpha val="20000"/>
                      </a:schemeClr>
                    </a:solidFill>
                  </a:tcPr>
                </a:tc>
                <a:tc>
                  <a:txBody>
                    <a:bodyPr/>
                    <a:lstStyle/>
                    <a:p>
                      <a:r>
                        <a:rPr lang="en-GB" i="0" dirty="0">
                          <a:solidFill>
                            <a:schemeClr val="tx1"/>
                          </a:solidFill>
                        </a:rPr>
                        <a:t>Purchasing</a:t>
                      </a:r>
                      <a:endParaRPr lang="bg-BG" i="0" dirty="0">
                        <a:solidFill>
                          <a:schemeClr val="tx1"/>
                        </a:solidFill>
                      </a:endParaRPr>
                    </a:p>
                  </a:txBody>
                  <a:tcPr>
                    <a:solidFill>
                      <a:schemeClr val="accent5">
                        <a:lumMod val="40000"/>
                        <a:lumOff val="60000"/>
                        <a:alpha val="20000"/>
                      </a:schemeClr>
                    </a:solidFill>
                  </a:tcPr>
                </a:tc>
                <a:extLst>
                  <a:ext uri="{0D108BD9-81ED-4DB2-BD59-A6C34878D82A}">
                    <a16:rowId xmlns:a16="http://schemas.microsoft.com/office/drawing/2014/main" val="3795673780"/>
                  </a:ext>
                </a:extLst>
              </a:tr>
            </a:tbl>
          </a:graphicData>
        </a:graphic>
      </p:graphicFrame>
      <p:sp>
        <p:nvSpPr>
          <p:cNvPr id="18" name="TextBox 17"/>
          <p:cNvSpPr txBox="1"/>
          <p:nvPr/>
        </p:nvSpPr>
        <p:spPr>
          <a:xfrm>
            <a:off x="7923212" y="1203024"/>
            <a:ext cx="2101729" cy="523220"/>
          </a:xfrm>
          <a:prstGeom prst="rect">
            <a:avLst/>
          </a:prstGeom>
          <a:noFill/>
        </p:spPr>
        <p:txBody>
          <a:bodyPr wrap="none" rtlCol="0">
            <a:spAutoFit/>
          </a:bodyPr>
          <a:lstStyle/>
          <a:p>
            <a:r>
              <a:rPr lang="en-US" sz="2800" dirty="0"/>
              <a:t>Departments</a:t>
            </a:r>
          </a:p>
        </p:txBody>
      </p:sp>
      <p:cxnSp>
        <p:nvCxnSpPr>
          <p:cNvPr id="10" name="Straight Arrow Connector 9"/>
          <p:cNvCxnSpPr/>
          <p:nvPr/>
        </p:nvCxnSpPr>
        <p:spPr>
          <a:xfrm flipH="1">
            <a:off x="5912074" y="2895600"/>
            <a:ext cx="657587"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460612" y="2633990"/>
            <a:ext cx="381836" cy="523220"/>
          </a:xfrm>
          <a:prstGeom prst="rect">
            <a:avLst/>
          </a:prstGeom>
          <a:noFill/>
        </p:spPr>
        <p:txBody>
          <a:bodyPr wrap="none" rtlCol="0">
            <a:spAutoFit/>
          </a:bodyPr>
          <a:lstStyle/>
          <a:p>
            <a:r>
              <a:rPr lang="en-US" sz="2800" b="1" dirty="0">
                <a:solidFill>
                  <a:srgbClr val="FF0000"/>
                </a:solidFill>
              </a:rPr>
              <a:t>X</a:t>
            </a:r>
          </a:p>
        </p:txBody>
      </p:sp>
      <p:graphicFrame>
        <p:nvGraphicFramePr>
          <p:cNvPr id="14" name="Table 13"/>
          <p:cNvGraphicFramePr>
            <a:graphicFrameLocks noGrp="1"/>
          </p:cNvGraphicFramePr>
          <p:nvPr>
            <p:extLst>
              <p:ext uri="{D42A27DB-BD31-4B8C-83A1-F6EECF244321}">
                <p14:modId xmlns:p14="http://schemas.microsoft.com/office/powerpoint/2010/main" val="1667134953"/>
              </p:ext>
            </p:extLst>
          </p:nvPr>
        </p:nvGraphicFramePr>
        <p:xfrm>
          <a:off x="1645948" y="4568628"/>
          <a:ext cx="8763348" cy="1828800"/>
        </p:xfrm>
        <a:graphic>
          <a:graphicData uri="http://schemas.openxmlformats.org/drawingml/2006/table">
            <a:tbl>
              <a:tblPr firstRow="1" bandRow="1">
                <a:tableStyleId>{7DF18680-E054-41AD-8BC1-D1AEF772440D}</a:tableStyleId>
              </a:tblPr>
              <a:tblGrid>
                <a:gridCol w="1752949">
                  <a:extLst>
                    <a:ext uri="{9D8B030D-6E8A-4147-A177-3AD203B41FA5}">
                      <a16:colId xmlns:a16="http://schemas.microsoft.com/office/drawing/2014/main" val="187285565"/>
                    </a:ext>
                  </a:extLst>
                </a:gridCol>
                <a:gridCol w="2057400">
                  <a:extLst>
                    <a:ext uri="{9D8B030D-6E8A-4147-A177-3AD203B41FA5}">
                      <a16:colId xmlns:a16="http://schemas.microsoft.com/office/drawing/2014/main" val="184855798"/>
                    </a:ext>
                  </a:extLst>
                </a:gridCol>
                <a:gridCol w="2057400">
                  <a:extLst>
                    <a:ext uri="{9D8B030D-6E8A-4147-A177-3AD203B41FA5}">
                      <a16:colId xmlns:a16="http://schemas.microsoft.com/office/drawing/2014/main" val="1774347793"/>
                    </a:ext>
                  </a:extLst>
                </a:gridCol>
                <a:gridCol w="2895599">
                  <a:extLst>
                    <a:ext uri="{9D8B030D-6E8A-4147-A177-3AD203B41FA5}">
                      <a16:colId xmlns:a16="http://schemas.microsoft.com/office/drawing/2014/main" val="1719306019"/>
                    </a:ext>
                  </a:extLst>
                </a:gridCol>
              </a:tblGrid>
              <a:tr h="457200">
                <a:tc>
                  <a:txBody>
                    <a:bodyPr/>
                    <a:lstStyle/>
                    <a:p>
                      <a:r>
                        <a:rPr lang="en-US" noProof="1"/>
                        <a:t>EmployeeID</a:t>
                      </a:r>
                    </a:p>
                  </a:txBody>
                  <a:tcPr>
                    <a:solidFill>
                      <a:srgbClr val="C6C0AA">
                        <a:alpha val="50000"/>
                      </a:srgbClr>
                    </a:solidFill>
                  </a:tcPr>
                </a:tc>
                <a:tc>
                  <a:txBody>
                    <a:bodyPr/>
                    <a:lstStyle/>
                    <a:p>
                      <a:r>
                        <a:rPr lang="en-US" noProof="1"/>
                        <a:t>DepartmentID</a:t>
                      </a:r>
                    </a:p>
                  </a:txBody>
                  <a:tcPr>
                    <a:solidFill>
                      <a:srgbClr val="C6C0AA">
                        <a:alpha val="50000"/>
                      </a:srgbClr>
                    </a:solidFill>
                  </a:tcPr>
                </a:tc>
                <a:tc>
                  <a:txBody>
                    <a:bodyPr/>
                    <a:lstStyle/>
                    <a:p>
                      <a:r>
                        <a:rPr lang="en-US" i="0" noProof="1"/>
                        <a:t>DepartmentID</a:t>
                      </a:r>
                    </a:p>
                  </a:txBody>
                  <a:tcPr>
                    <a:solidFill>
                      <a:srgbClr val="C6C0AA">
                        <a:alpha val="50000"/>
                      </a:srgbClr>
                    </a:solidFill>
                  </a:tcPr>
                </a:tc>
                <a:tc>
                  <a:txBody>
                    <a:bodyPr/>
                    <a:lstStyle/>
                    <a:p>
                      <a:r>
                        <a:rPr lang="en-US" i="0" noProof="1"/>
                        <a:t>DepartmentName</a:t>
                      </a:r>
                    </a:p>
                  </a:txBody>
                  <a:tcPr>
                    <a:solidFill>
                      <a:srgbClr val="C6C0AA">
                        <a:alpha val="50000"/>
                      </a:srgbClr>
                    </a:solidFill>
                  </a:tcPr>
                </a:tc>
                <a:extLst>
                  <a:ext uri="{0D108BD9-81ED-4DB2-BD59-A6C34878D82A}">
                    <a16:rowId xmlns:a16="http://schemas.microsoft.com/office/drawing/2014/main" val="1704253151"/>
                  </a:ext>
                </a:extLst>
              </a:tr>
              <a:tr h="457200">
                <a:tc>
                  <a:txBody>
                    <a:bodyPr/>
                    <a:lstStyle/>
                    <a:p>
                      <a:r>
                        <a:rPr lang="en-US" dirty="0">
                          <a:solidFill>
                            <a:schemeClr val="tx1"/>
                          </a:solidFill>
                        </a:rPr>
                        <a:t>263</a:t>
                      </a:r>
                      <a:endParaRPr lang="bg-BG" dirty="0">
                        <a:solidFill>
                          <a:schemeClr val="tx1"/>
                        </a:solidFill>
                      </a:endParaRPr>
                    </a:p>
                  </a:txBody>
                  <a:tcPr>
                    <a:solidFill>
                      <a:schemeClr val="accent5">
                        <a:lumMod val="40000"/>
                        <a:lumOff val="60000"/>
                        <a:alpha val="20000"/>
                      </a:schemeClr>
                    </a:solidFill>
                  </a:tcPr>
                </a:tc>
                <a:tc>
                  <a:txBody>
                    <a:bodyPr/>
                    <a:lstStyle/>
                    <a:p>
                      <a:r>
                        <a:rPr lang="en-US" dirty="0">
                          <a:solidFill>
                            <a:schemeClr val="tx1"/>
                          </a:solidFill>
                        </a:rPr>
                        <a:t>3</a:t>
                      </a:r>
                      <a:endParaRPr lang="bg-BG" dirty="0">
                        <a:solidFill>
                          <a:schemeClr val="tx1"/>
                        </a:solidFill>
                      </a:endParaRPr>
                    </a:p>
                  </a:txBody>
                  <a:tcPr>
                    <a:solidFill>
                      <a:schemeClr val="accent5">
                        <a:lumMod val="40000"/>
                        <a:lumOff val="60000"/>
                        <a:alpha val="20000"/>
                      </a:schemeClr>
                    </a:solidFill>
                  </a:tcPr>
                </a:tc>
                <a:tc>
                  <a:txBody>
                    <a:bodyPr/>
                    <a:lstStyle/>
                    <a:p>
                      <a:r>
                        <a:rPr lang="en-US" i="0" dirty="0">
                          <a:solidFill>
                            <a:schemeClr val="tx1"/>
                          </a:solidFill>
                        </a:rPr>
                        <a:t>3</a:t>
                      </a:r>
                      <a:endParaRPr lang="bg-BG" i="0" dirty="0">
                        <a:solidFill>
                          <a:schemeClr val="tx1"/>
                        </a:solidFill>
                      </a:endParaRPr>
                    </a:p>
                  </a:txBody>
                  <a:tcPr>
                    <a:solidFill>
                      <a:schemeClr val="accent5">
                        <a:lumMod val="40000"/>
                        <a:lumOff val="60000"/>
                        <a:alpha val="20000"/>
                      </a:schemeClr>
                    </a:solidFill>
                  </a:tcPr>
                </a:tc>
                <a:tc>
                  <a:txBody>
                    <a:bodyPr/>
                    <a:lstStyle/>
                    <a:p>
                      <a:r>
                        <a:rPr lang="en-US" i="0" dirty="0">
                          <a:solidFill>
                            <a:schemeClr val="tx1"/>
                          </a:solidFill>
                        </a:rPr>
                        <a:t>Sales</a:t>
                      </a:r>
                      <a:endParaRPr lang="bg-BG" i="0" dirty="0">
                        <a:solidFill>
                          <a:schemeClr val="tx1"/>
                        </a:solidFill>
                      </a:endParaRPr>
                    </a:p>
                  </a:txBody>
                  <a:tcPr>
                    <a:solidFill>
                      <a:schemeClr val="accent5">
                        <a:lumMod val="40000"/>
                        <a:lumOff val="60000"/>
                        <a:alpha val="20000"/>
                      </a:schemeClr>
                    </a:solidFill>
                  </a:tcPr>
                </a:tc>
                <a:extLst>
                  <a:ext uri="{0D108BD9-81ED-4DB2-BD59-A6C34878D82A}">
                    <a16:rowId xmlns:a16="http://schemas.microsoft.com/office/drawing/2014/main" val="723432538"/>
                  </a:ext>
                </a:extLst>
              </a:tr>
              <a:tr h="457200">
                <a:tc>
                  <a:txBody>
                    <a:bodyPr/>
                    <a:lstStyle/>
                    <a:p>
                      <a:r>
                        <a:rPr lang="en-US" dirty="0">
                          <a:solidFill>
                            <a:schemeClr val="tx1"/>
                          </a:solidFill>
                        </a:rPr>
                        <a:t>NULL</a:t>
                      </a:r>
                      <a:endParaRPr lang="bg-BG" i="0" dirty="0">
                        <a:solidFill>
                          <a:schemeClr val="tx1"/>
                        </a:solidFill>
                      </a:endParaRPr>
                    </a:p>
                  </a:txBody>
                  <a:tcPr>
                    <a:solidFill>
                      <a:schemeClr val="accent5">
                        <a:lumMod val="40000"/>
                        <a:lumOff val="60000"/>
                        <a:alpha val="20000"/>
                      </a:schemeClr>
                    </a:solidFill>
                  </a:tcPr>
                </a:tc>
                <a:tc>
                  <a:txBody>
                    <a:bodyPr/>
                    <a:lstStyle/>
                    <a:p>
                      <a:r>
                        <a:rPr lang="en-US" dirty="0">
                          <a:solidFill>
                            <a:schemeClr val="tx1"/>
                          </a:solidFill>
                        </a:rPr>
                        <a:t>NULL</a:t>
                      </a:r>
                      <a:endParaRPr lang="bg-BG" i="0" dirty="0">
                        <a:solidFill>
                          <a:schemeClr val="tx1"/>
                        </a:solidFill>
                      </a:endParaRPr>
                    </a:p>
                  </a:txBody>
                  <a:tcPr>
                    <a:solidFill>
                      <a:schemeClr val="accent5">
                        <a:lumMod val="40000"/>
                        <a:lumOff val="60000"/>
                        <a:alpha val="20000"/>
                      </a:schemeClr>
                    </a:solidFill>
                  </a:tcPr>
                </a:tc>
                <a:tc>
                  <a:txBody>
                    <a:bodyPr/>
                    <a:lstStyle/>
                    <a:p>
                      <a:r>
                        <a:rPr lang="en-US" i="0" dirty="0">
                          <a:solidFill>
                            <a:schemeClr val="tx1"/>
                          </a:solidFill>
                        </a:rPr>
                        <a:t>4</a:t>
                      </a:r>
                      <a:endParaRPr lang="bg-BG" i="0" dirty="0">
                        <a:solidFill>
                          <a:schemeClr val="tx1"/>
                        </a:solidFill>
                      </a:endParaRPr>
                    </a:p>
                  </a:txBody>
                  <a:tcPr>
                    <a:solidFill>
                      <a:schemeClr val="accent5">
                        <a:lumMod val="40000"/>
                        <a:lumOff val="60000"/>
                        <a:alpha val="20000"/>
                      </a:schemeClr>
                    </a:solidFill>
                  </a:tcPr>
                </a:tc>
                <a:tc>
                  <a:txBody>
                    <a:bodyPr/>
                    <a:lstStyle/>
                    <a:p>
                      <a:r>
                        <a:rPr lang="en-US" i="0" dirty="0">
                          <a:solidFill>
                            <a:schemeClr val="tx1"/>
                          </a:solidFill>
                        </a:rPr>
                        <a:t>Marketing</a:t>
                      </a:r>
                      <a:endParaRPr lang="bg-BG" i="0" dirty="0">
                        <a:solidFill>
                          <a:schemeClr val="tx1"/>
                        </a:solidFill>
                      </a:endParaRPr>
                    </a:p>
                  </a:txBody>
                  <a:tcPr>
                    <a:solidFill>
                      <a:schemeClr val="accent5">
                        <a:lumMod val="40000"/>
                        <a:lumOff val="60000"/>
                        <a:alpha val="20000"/>
                      </a:schemeClr>
                    </a:solidFill>
                  </a:tcPr>
                </a:tc>
                <a:extLst>
                  <a:ext uri="{0D108BD9-81ED-4DB2-BD59-A6C34878D82A}">
                    <a16:rowId xmlns:a16="http://schemas.microsoft.com/office/drawing/2014/main" val="3103787398"/>
                  </a:ext>
                </a:extLst>
              </a:tr>
              <a:tr h="457200">
                <a:tc>
                  <a:txBody>
                    <a:bodyPr/>
                    <a:lstStyle/>
                    <a:p>
                      <a:r>
                        <a:rPr lang="en-US" dirty="0">
                          <a:solidFill>
                            <a:schemeClr val="tx1"/>
                          </a:solidFill>
                        </a:rPr>
                        <a:t>NULL</a:t>
                      </a:r>
                      <a:endParaRPr lang="bg-BG" i="0" dirty="0">
                        <a:solidFill>
                          <a:schemeClr val="tx1"/>
                        </a:solidFill>
                      </a:endParaRPr>
                    </a:p>
                  </a:txBody>
                  <a:tcPr>
                    <a:solidFill>
                      <a:schemeClr val="accent5">
                        <a:lumMod val="40000"/>
                        <a:lumOff val="60000"/>
                        <a:alpha val="20000"/>
                      </a:schemeClr>
                    </a:solidFill>
                  </a:tcPr>
                </a:tc>
                <a:tc>
                  <a:txBody>
                    <a:bodyPr/>
                    <a:lstStyle/>
                    <a:p>
                      <a:r>
                        <a:rPr lang="en-US" dirty="0">
                          <a:solidFill>
                            <a:schemeClr val="tx1"/>
                          </a:solidFill>
                        </a:rPr>
                        <a:t>NULL</a:t>
                      </a:r>
                      <a:endParaRPr lang="bg-BG" i="0" dirty="0">
                        <a:solidFill>
                          <a:schemeClr val="tx1"/>
                        </a:solidFill>
                      </a:endParaRPr>
                    </a:p>
                  </a:txBody>
                  <a:tcPr>
                    <a:solidFill>
                      <a:schemeClr val="accent5">
                        <a:lumMod val="40000"/>
                        <a:lumOff val="60000"/>
                        <a:alpha val="20000"/>
                      </a:schemeClr>
                    </a:solidFill>
                  </a:tcPr>
                </a:tc>
                <a:tc>
                  <a:txBody>
                    <a:bodyPr/>
                    <a:lstStyle/>
                    <a:p>
                      <a:r>
                        <a:rPr lang="en-US" i="0" dirty="0">
                          <a:solidFill>
                            <a:schemeClr val="tx1"/>
                          </a:solidFill>
                        </a:rPr>
                        <a:t>5</a:t>
                      </a:r>
                      <a:endParaRPr lang="bg-BG" i="0" dirty="0">
                        <a:solidFill>
                          <a:schemeClr val="tx1"/>
                        </a:solidFill>
                      </a:endParaRPr>
                    </a:p>
                  </a:txBody>
                  <a:tcPr>
                    <a:solidFill>
                      <a:schemeClr val="accent5">
                        <a:lumMod val="40000"/>
                        <a:lumOff val="60000"/>
                        <a:alpha val="20000"/>
                      </a:schemeClr>
                    </a:solidFill>
                  </a:tcPr>
                </a:tc>
                <a:tc>
                  <a:txBody>
                    <a:bodyPr/>
                    <a:lstStyle/>
                    <a:p>
                      <a:r>
                        <a:rPr lang="en-GB" i="0" dirty="0">
                          <a:solidFill>
                            <a:schemeClr val="tx1"/>
                          </a:solidFill>
                        </a:rPr>
                        <a:t>Purchasing</a:t>
                      </a:r>
                      <a:endParaRPr lang="bg-BG" i="0" dirty="0">
                        <a:solidFill>
                          <a:schemeClr val="tx1"/>
                        </a:solidFill>
                      </a:endParaRPr>
                    </a:p>
                  </a:txBody>
                  <a:tcPr>
                    <a:solidFill>
                      <a:schemeClr val="accent5">
                        <a:lumMod val="40000"/>
                        <a:lumOff val="60000"/>
                        <a:alpha val="20000"/>
                      </a:schemeClr>
                    </a:solidFill>
                  </a:tcPr>
                </a:tc>
                <a:extLst>
                  <a:ext uri="{0D108BD9-81ED-4DB2-BD59-A6C34878D82A}">
                    <a16:rowId xmlns:a16="http://schemas.microsoft.com/office/drawing/2014/main" val="3856432737"/>
                  </a:ext>
                </a:extLst>
              </a:tr>
            </a:tbl>
          </a:graphicData>
        </a:graphic>
      </p:graphicFrame>
      <p:sp>
        <p:nvSpPr>
          <p:cNvPr id="15" name="TextBox 14"/>
          <p:cNvSpPr txBox="1"/>
          <p:nvPr/>
        </p:nvSpPr>
        <p:spPr>
          <a:xfrm>
            <a:off x="5460612" y="4045408"/>
            <a:ext cx="1084079" cy="523220"/>
          </a:xfrm>
          <a:prstGeom prst="rect">
            <a:avLst/>
          </a:prstGeom>
          <a:noFill/>
        </p:spPr>
        <p:txBody>
          <a:bodyPr wrap="none" rtlCol="0">
            <a:spAutoFit/>
          </a:bodyPr>
          <a:lstStyle/>
          <a:p>
            <a:r>
              <a:rPr lang="en-US" sz="2800" dirty="0"/>
              <a:t>Result</a:t>
            </a:r>
          </a:p>
        </p:txBody>
      </p:sp>
      <p:cxnSp>
        <p:nvCxnSpPr>
          <p:cNvPr id="17" name="Straight Arrow Connector 16"/>
          <p:cNvCxnSpPr/>
          <p:nvPr/>
        </p:nvCxnSpPr>
        <p:spPr>
          <a:xfrm flipH="1">
            <a:off x="5912074" y="3404314"/>
            <a:ext cx="657587"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460612" y="3142704"/>
            <a:ext cx="381836" cy="523220"/>
          </a:xfrm>
          <a:prstGeom prst="rect">
            <a:avLst/>
          </a:prstGeom>
          <a:noFill/>
        </p:spPr>
        <p:txBody>
          <a:bodyPr wrap="none" rtlCol="0">
            <a:spAutoFit/>
          </a:bodyPr>
          <a:lstStyle/>
          <a:p>
            <a:r>
              <a:rPr lang="en-US" sz="2800" b="1" dirty="0">
                <a:solidFill>
                  <a:srgbClr val="FF0000"/>
                </a:solidFill>
              </a:rPr>
              <a:t>X</a:t>
            </a:r>
          </a:p>
        </p:txBody>
      </p:sp>
    </p:spTree>
    <p:extLst>
      <p:ext uri="{BB962C8B-B14F-4D97-AF65-F5344CB8AC3E}">
        <p14:creationId xmlns:p14="http://schemas.microsoft.com/office/powerpoint/2010/main" val="431143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right)">
                                      <p:cBhvr>
                                        <p:cTn id="7" dur="500"/>
                                        <p:tgtEl>
                                          <p:spTgt spid="11"/>
                                        </p:tgtEl>
                                      </p:cBhvr>
                                    </p:animEffect>
                                  </p:childTnLst>
                                </p:cTn>
                              </p:par>
                              <p:par>
                                <p:cTn id="8" presetID="22" presetClass="entr" presetSubtype="2"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right)">
                                      <p:cBhvr>
                                        <p:cTn id="10" dur="500"/>
                                        <p:tgtEl>
                                          <p:spTgt spid="10"/>
                                        </p:tgtEl>
                                      </p:cBhvr>
                                    </p:animEffect>
                                  </p:childTnLst>
                                </p:cTn>
                              </p:par>
                              <p:par>
                                <p:cTn id="11" presetID="22" presetClass="entr" presetSubtype="2"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right)">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1220788" y="2644931"/>
            <a:ext cx="9674224" cy="169543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pPr marL="0" lvl="2"/>
            <a:r>
              <a:rPr lang="en-US" sz="3200" b="1" noProof="1">
                <a:solidFill>
                  <a:schemeClr val="tx2"/>
                </a:solidFill>
                <a:latin typeface="Consolas" panose="020B0609020204030204" pitchFamily="49" charset="0"/>
              </a:rPr>
              <a:t>SELECT * FROM Employees AS e</a:t>
            </a:r>
          </a:p>
          <a:p>
            <a:pPr marL="0" lvl="2"/>
            <a:r>
              <a:rPr lang="en-US" sz="3200" b="1" noProof="1">
                <a:solidFill>
                  <a:schemeClr val="tx2"/>
                </a:solidFill>
                <a:latin typeface="Consolas" panose="020B0609020204030204" pitchFamily="49" charset="0"/>
              </a:rPr>
              <a:t> RIGHT OUTER JOIN Departments AS d</a:t>
            </a:r>
          </a:p>
          <a:p>
            <a:pPr marL="0" lvl="2"/>
            <a:r>
              <a:rPr lang="en-US" sz="3200" b="1" noProof="1">
                <a:solidFill>
                  <a:schemeClr val="tx2"/>
                </a:solidFill>
                <a:latin typeface="Consolas" panose="020B0609020204030204" pitchFamily="49" charset="0"/>
              </a:rPr>
              <a:t> ON e.DepartmentID = d.DepartmentID</a:t>
            </a:r>
            <a:endParaRPr lang="en-US" sz="3200" noProof="1">
              <a:solidFill>
                <a:schemeClr val="tx2"/>
              </a:solidFill>
              <a:latin typeface="Consolas" panose="020B0609020204030204" pitchFamily="49" charset="0"/>
            </a:endParaRP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15</a:t>
            </a:fld>
            <a:endParaRPr lang="en-US" dirty="0"/>
          </a:p>
        </p:txBody>
      </p:sp>
      <p:sp>
        <p:nvSpPr>
          <p:cNvPr id="465922" name="Rectangle 2"/>
          <p:cNvSpPr>
            <a:spLocks noGrp="1" noChangeArrowheads="1"/>
          </p:cNvSpPr>
          <p:nvPr>
            <p:ph type="title"/>
          </p:nvPr>
        </p:nvSpPr>
        <p:spPr/>
        <p:txBody>
          <a:bodyPr/>
          <a:lstStyle/>
          <a:p>
            <a:r>
              <a:rPr lang="en-US" dirty="0"/>
              <a:t>Right Outer Join Syntax</a:t>
            </a:r>
            <a:endParaRPr lang="bg-BG" dirty="0"/>
          </a:p>
        </p:txBody>
      </p:sp>
      <p:sp>
        <p:nvSpPr>
          <p:cNvPr id="8" name="AutoShape 7"/>
          <p:cNvSpPr>
            <a:spLocks noChangeArrowheads="1"/>
          </p:cNvSpPr>
          <p:nvPr/>
        </p:nvSpPr>
        <p:spPr bwMode="auto">
          <a:xfrm>
            <a:off x="9062528" y="2644931"/>
            <a:ext cx="2932706" cy="558487"/>
          </a:xfrm>
          <a:prstGeom prst="wedgeRoundRectCallout">
            <a:avLst>
              <a:gd name="adj1" fmla="val -71507"/>
              <a:gd name="adj2" fmla="val 5216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Depatments</a:t>
            </a:r>
          </a:p>
        </p:txBody>
      </p:sp>
      <p:sp>
        <p:nvSpPr>
          <p:cNvPr id="13" name="AutoShape 7"/>
          <p:cNvSpPr>
            <a:spLocks noChangeArrowheads="1"/>
          </p:cNvSpPr>
          <p:nvPr/>
        </p:nvSpPr>
        <p:spPr bwMode="auto">
          <a:xfrm>
            <a:off x="5713412" y="2030404"/>
            <a:ext cx="2971800" cy="558485"/>
          </a:xfrm>
          <a:prstGeom prst="wedgeRoundRectCallout">
            <a:avLst>
              <a:gd name="adj1" fmla="val -45949"/>
              <a:gd name="adj2" fmla="val 8569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Employees</a:t>
            </a:r>
          </a:p>
        </p:txBody>
      </p:sp>
      <p:sp>
        <p:nvSpPr>
          <p:cNvPr id="9" name="AutoShape 7"/>
          <p:cNvSpPr>
            <a:spLocks noChangeArrowheads="1"/>
          </p:cNvSpPr>
          <p:nvPr/>
        </p:nvSpPr>
        <p:spPr bwMode="auto">
          <a:xfrm>
            <a:off x="3656012" y="4495800"/>
            <a:ext cx="2150007" cy="856462"/>
          </a:xfrm>
          <a:prstGeom prst="wedgeRoundRectCallout">
            <a:avLst>
              <a:gd name="adj1" fmla="val 46368"/>
              <a:gd name="adj2" fmla="val -78107"/>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Join Conditions</a:t>
            </a:r>
          </a:p>
        </p:txBody>
      </p:sp>
      <p:sp>
        <p:nvSpPr>
          <p:cNvPr id="14" name="AutoShape 7"/>
          <p:cNvSpPr>
            <a:spLocks noChangeArrowheads="1"/>
          </p:cNvSpPr>
          <p:nvPr/>
        </p:nvSpPr>
        <p:spPr bwMode="auto">
          <a:xfrm>
            <a:off x="74612" y="3810000"/>
            <a:ext cx="1371600" cy="737683"/>
          </a:xfrm>
          <a:prstGeom prst="wedgeRoundRectCallout">
            <a:avLst>
              <a:gd name="adj1" fmla="val 75077"/>
              <a:gd name="adj2" fmla="val -6840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Right </a:t>
            </a:r>
            <a:br>
              <a:rPr lang="en-US" sz="2800" noProof="1">
                <a:solidFill>
                  <a:srgbClr val="FFFFFF"/>
                </a:solidFill>
              </a:rPr>
            </a:br>
            <a:r>
              <a:rPr lang="en-US" sz="2800" noProof="1">
                <a:solidFill>
                  <a:srgbClr val="FFFFFF"/>
                </a:solidFill>
              </a:rPr>
              <a:t>Join</a:t>
            </a:r>
          </a:p>
        </p:txBody>
      </p:sp>
    </p:spTree>
    <p:extLst>
      <p:ext uri="{BB962C8B-B14F-4D97-AF65-F5344CB8AC3E}">
        <p14:creationId xmlns:p14="http://schemas.microsoft.com/office/powerpoint/2010/main" val="204401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9"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16</a:t>
            </a:fld>
            <a:endParaRPr lang="en-US" dirty="0"/>
          </a:p>
        </p:txBody>
      </p:sp>
      <p:sp>
        <p:nvSpPr>
          <p:cNvPr id="465922" name="Rectangle 2"/>
          <p:cNvSpPr>
            <a:spLocks noGrp="1" noChangeArrowheads="1"/>
          </p:cNvSpPr>
          <p:nvPr>
            <p:ph type="title"/>
          </p:nvPr>
        </p:nvSpPr>
        <p:spPr/>
        <p:txBody>
          <a:bodyPr/>
          <a:lstStyle/>
          <a:p>
            <a:r>
              <a:rPr lang="en-US" dirty="0"/>
              <a:t>Full Join</a:t>
            </a:r>
            <a:endParaRPr lang="bg-BG" dirty="0"/>
          </a:p>
        </p:txBody>
      </p:sp>
      <p:graphicFrame>
        <p:nvGraphicFramePr>
          <p:cNvPr id="2" name="Table 1"/>
          <p:cNvGraphicFramePr>
            <a:graphicFrameLocks noGrp="1"/>
          </p:cNvGraphicFramePr>
          <p:nvPr>
            <p:extLst>
              <p:ext uri="{D42A27DB-BD31-4B8C-83A1-F6EECF244321}">
                <p14:modId xmlns:p14="http://schemas.microsoft.com/office/powerpoint/2010/main" val="3461381277"/>
              </p:ext>
            </p:extLst>
          </p:nvPr>
        </p:nvGraphicFramePr>
        <p:xfrm>
          <a:off x="760410" y="1795979"/>
          <a:ext cx="3962402" cy="1371600"/>
        </p:xfrm>
        <a:graphic>
          <a:graphicData uri="http://schemas.openxmlformats.org/drawingml/2006/table">
            <a:tbl>
              <a:tblPr firstRow="1" bandRow="1">
                <a:tableStyleId>{7DF18680-E054-41AD-8BC1-D1AEF772440D}</a:tableStyleId>
              </a:tblPr>
              <a:tblGrid>
                <a:gridCol w="1731474">
                  <a:extLst>
                    <a:ext uri="{9D8B030D-6E8A-4147-A177-3AD203B41FA5}">
                      <a16:colId xmlns:a16="http://schemas.microsoft.com/office/drawing/2014/main" val="1594468805"/>
                    </a:ext>
                  </a:extLst>
                </a:gridCol>
                <a:gridCol w="2230928">
                  <a:extLst>
                    <a:ext uri="{9D8B030D-6E8A-4147-A177-3AD203B41FA5}">
                      <a16:colId xmlns:a16="http://schemas.microsoft.com/office/drawing/2014/main" val="683614382"/>
                    </a:ext>
                  </a:extLst>
                </a:gridCol>
              </a:tblGrid>
              <a:tr h="457200">
                <a:tc>
                  <a:txBody>
                    <a:bodyPr/>
                    <a:lstStyle/>
                    <a:p>
                      <a:r>
                        <a:rPr lang="en-US" noProof="1"/>
                        <a:t>EmployeeID</a:t>
                      </a:r>
                    </a:p>
                  </a:txBody>
                  <a:tcPr>
                    <a:solidFill>
                      <a:srgbClr val="C6C0AA">
                        <a:alpha val="50000"/>
                      </a:srgbClr>
                    </a:solidFill>
                  </a:tcPr>
                </a:tc>
                <a:tc>
                  <a:txBody>
                    <a:bodyPr/>
                    <a:lstStyle/>
                    <a:p>
                      <a:r>
                        <a:rPr lang="en-US" noProof="1"/>
                        <a:t>DepartmentID</a:t>
                      </a:r>
                    </a:p>
                  </a:txBody>
                  <a:tcPr>
                    <a:solidFill>
                      <a:srgbClr val="C6C0AA">
                        <a:alpha val="50000"/>
                      </a:srgbClr>
                    </a:solidFill>
                  </a:tcPr>
                </a:tc>
                <a:extLst>
                  <a:ext uri="{0D108BD9-81ED-4DB2-BD59-A6C34878D82A}">
                    <a16:rowId xmlns:a16="http://schemas.microsoft.com/office/drawing/2014/main" val="1969825376"/>
                  </a:ext>
                </a:extLst>
              </a:tr>
              <a:tr h="457200">
                <a:tc>
                  <a:txBody>
                    <a:bodyPr/>
                    <a:lstStyle/>
                    <a:p>
                      <a:r>
                        <a:rPr lang="en-US" dirty="0">
                          <a:solidFill>
                            <a:schemeClr val="tx1"/>
                          </a:solidFill>
                        </a:rPr>
                        <a:t>263</a:t>
                      </a:r>
                      <a:endParaRPr lang="bg-BG" dirty="0">
                        <a:solidFill>
                          <a:schemeClr val="tx1"/>
                        </a:solidFill>
                      </a:endParaRPr>
                    </a:p>
                  </a:txBody>
                  <a:tcPr>
                    <a:solidFill>
                      <a:schemeClr val="accent5">
                        <a:lumMod val="40000"/>
                        <a:lumOff val="60000"/>
                        <a:alpha val="50000"/>
                      </a:schemeClr>
                    </a:solidFill>
                  </a:tcPr>
                </a:tc>
                <a:tc>
                  <a:txBody>
                    <a:bodyPr/>
                    <a:lstStyle/>
                    <a:p>
                      <a:r>
                        <a:rPr lang="en-US" dirty="0">
                          <a:solidFill>
                            <a:schemeClr val="tx1"/>
                          </a:solidFill>
                        </a:rPr>
                        <a:t>3</a:t>
                      </a:r>
                      <a:endParaRPr lang="bg-BG" dirty="0">
                        <a:solidFill>
                          <a:schemeClr val="tx1"/>
                        </a:solidFill>
                      </a:endParaRPr>
                    </a:p>
                  </a:txBody>
                  <a:tcPr>
                    <a:solidFill>
                      <a:schemeClr val="accent5">
                        <a:lumMod val="40000"/>
                        <a:lumOff val="60000"/>
                        <a:alpha val="50000"/>
                      </a:schemeClr>
                    </a:solidFill>
                  </a:tcPr>
                </a:tc>
                <a:extLst>
                  <a:ext uri="{0D108BD9-81ED-4DB2-BD59-A6C34878D82A}">
                    <a16:rowId xmlns:a16="http://schemas.microsoft.com/office/drawing/2014/main" val="2845318136"/>
                  </a:ext>
                </a:extLst>
              </a:tr>
              <a:tr h="457200">
                <a:tc>
                  <a:txBody>
                    <a:bodyPr/>
                    <a:lstStyle/>
                    <a:p>
                      <a:r>
                        <a:rPr lang="en-US" dirty="0">
                          <a:solidFill>
                            <a:schemeClr val="tx1"/>
                          </a:solidFill>
                        </a:rPr>
                        <a:t>270</a:t>
                      </a:r>
                      <a:endParaRPr lang="bg-BG" dirty="0">
                        <a:solidFill>
                          <a:schemeClr val="tx1"/>
                        </a:solidFill>
                      </a:endParaRPr>
                    </a:p>
                  </a:txBody>
                  <a:tcPr>
                    <a:solidFill>
                      <a:schemeClr val="accent5">
                        <a:lumMod val="40000"/>
                        <a:lumOff val="60000"/>
                        <a:alpha val="50000"/>
                      </a:schemeClr>
                    </a:solidFill>
                  </a:tcPr>
                </a:tc>
                <a:tc>
                  <a:txBody>
                    <a:bodyPr/>
                    <a:lstStyle/>
                    <a:p>
                      <a:r>
                        <a:rPr lang="en-US" dirty="0">
                          <a:solidFill>
                            <a:schemeClr val="tx1"/>
                          </a:solidFill>
                        </a:rPr>
                        <a:t>NULL</a:t>
                      </a:r>
                      <a:endParaRPr lang="bg-BG" dirty="0">
                        <a:solidFill>
                          <a:schemeClr val="tx1"/>
                        </a:solidFill>
                      </a:endParaRPr>
                    </a:p>
                  </a:txBody>
                  <a:tcPr>
                    <a:solidFill>
                      <a:schemeClr val="accent5">
                        <a:lumMod val="40000"/>
                        <a:lumOff val="60000"/>
                        <a:alpha val="50000"/>
                      </a:schemeClr>
                    </a:solidFill>
                  </a:tcPr>
                </a:tc>
                <a:extLst>
                  <a:ext uri="{0D108BD9-81ED-4DB2-BD59-A6C34878D82A}">
                    <a16:rowId xmlns:a16="http://schemas.microsoft.com/office/drawing/2014/main" val="690634117"/>
                  </a:ext>
                </a:extLst>
              </a:tr>
            </a:tbl>
          </a:graphicData>
        </a:graphic>
      </p:graphicFrame>
      <p:cxnSp>
        <p:nvCxnSpPr>
          <p:cNvPr id="11" name="Straight Arrow Connector 10"/>
          <p:cNvCxnSpPr/>
          <p:nvPr/>
        </p:nvCxnSpPr>
        <p:spPr>
          <a:xfrm flipH="1">
            <a:off x="4976376" y="2438400"/>
            <a:ext cx="1593285" cy="0"/>
          </a:xfrm>
          <a:prstGeom prst="straightConnector1">
            <a:avLst/>
          </a:prstGeom>
          <a:ln w="4762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45948" y="1251429"/>
            <a:ext cx="1758943" cy="523220"/>
          </a:xfrm>
          <a:prstGeom prst="rect">
            <a:avLst/>
          </a:prstGeom>
          <a:noFill/>
        </p:spPr>
        <p:txBody>
          <a:bodyPr wrap="none" rtlCol="0">
            <a:spAutoFit/>
          </a:bodyPr>
          <a:lstStyle/>
          <a:p>
            <a:r>
              <a:rPr lang="en-US" sz="2800" dirty="0"/>
              <a:t>Employees</a:t>
            </a:r>
          </a:p>
        </p:txBody>
      </p:sp>
      <p:graphicFrame>
        <p:nvGraphicFramePr>
          <p:cNvPr id="16" name="Table 15"/>
          <p:cNvGraphicFramePr>
            <a:graphicFrameLocks noGrp="1"/>
          </p:cNvGraphicFramePr>
          <p:nvPr>
            <p:extLst>
              <p:ext uri="{D42A27DB-BD31-4B8C-83A1-F6EECF244321}">
                <p14:modId xmlns:p14="http://schemas.microsoft.com/office/powerpoint/2010/main" val="962525516"/>
              </p:ext>
            </p:extLst>
          </p:nvPr>
        </p:nvGraphicFramePr>
        <p:xfrm>
          <a:off x="6811529" y="1774649"/>
          <a:ext cx="4722815" cy="1828800"/>
        </p:xfrm>
        <a:graphic>
          <a:graphicData uri="http://schemas.openxmlformats.org/drawingml/2006/table">
            <a:tbl>
              <a:tblPr firstRow="1" bandRow="1">
                <a:tableStyleId>{7DF18680-E054-41AD-8BC1-D1AEF772440D}</a:tableStyleId>
              </a:tblPr>
              <a:tblGrid>
                <a:gridCol w="2145341">
                  <a:extLst>
                    <a:ext uri="{9D8B030D-6E8A-4147-A177-3AD203B41FA5}">
                      <a16:colId xmlns:a16="http://schemas.microsoft.com/office/drawing/2014/main" val="1594468805"/>
                    </a:ext>
                  </a:extLst>
                </a:gridCol>
                <a:gridCol w="2577474">
                  <a:extLst>
                    <a:ext uri="{9D8B030D-6E8A-4147-A177-3AD203B41FA5}">
                      <a16:colId xmlns:a16="http://schemas.microsoft.com/office/drawing/2014/main" val="683614382"/>
                    </a:ext>
                  </a:extLst>
                </a:gridCol>
              </a:tblGrid>
              <a:tr h="457200">
                <a:tc>
                  <a:txBody>
                    <a:bodyPr/>
                    <a:lstStyle/>
                    <a:p>
                      <a:r>
                        <a:rPr lang="en-US" i="0" noProof="1"/>
                        <a:t>DepartmentID</a:t>
                      </a:r>
                    </a:p>
                  </a:txBody>
                  <a:tcPr>
                    <a:solidFill>
                      <a:srgbClr val="C6C0AA">
                        <a:alpha val="50000"/>
                      </a:srgbClr>
                    </a:solidFill>
                  </a:tcPr>
                </a:tc>
                <a:tc>
                  <a:txBody>
                    <a:bodyPr/>
                    <a:lstStyle/>
                    <a:p>
                      <a:r>
                        <a:rPr lang="en-US" i="0" noProof="1"/>
                        <a:t>DepartmentName</a:t>
                      </a:r>
                    </a:p>
                  </a:txBody>
                  <a:tcPr>
                    <a:solidFill>
                      <a:srgbClr val="C6C0AA">
                        <a:alpha val="50000"/>
                      </a:srgbClr>
                    </a:solidFill>
                  </a:tcPr>
                </a:tc>
                <a:extLst>
                  <a:ext uri="{0D108BD9-81ED-4DB2-BD59-A6C34878D82A}">
                    <a16:rowId xmlns:a16="http://schemas.microsoft.com/office/drawing/2014/main" val="1969825376"/>
                  </a:ext>
                </a:extLst>
              </a:tr>
              <a:tr h="457200">
                <a:tc>
                  <a:txBody>
                    <a:bodyPr/>
                    <a:lstStyle/>
                    <a:p>
                      <a:r>
                        <a:rPr lang="en-US" i="0" dirty="0">
                          <a:solidFill>
                            <a:schemeClr val="tx1"/>
                          </a:solidFill>
                        </a:rPr>
                        <a:t>3</a:t>
                      </a:r>
                      <a:endParaRPr lang="bg-BG" i="0" dirty="0">
                        <a:solidFill>
                          <a:schemeClr val="tx1"/>
                        </a:solidFill>
                      </a:endParaRPr>
                    </a:p>
                  </a:txBody>
                  <a:tcPr>
                    <a:solidFill>
                      <a:schemeClr val="accent5">
                        <a:lumMod val="40000"/>
                        <a:lumOff val="60000"/>
                        <a:alpha val="50000"/>
                      </a:schemeClr>
                    </a:solidFill>
                  </a:tcPr>
                </a:tc>
                <a:tc>
                  <a:txBody>
                    <a:bodyPr/>
                    <a:lstStyle/>
                    <a:p>
                      <a:r>
                        <a:rPr lang="en-US" i="0" dirty="0">
                          <a:solidFill>
                            <a:schemeClr val="tx1"/>
                          </a:solidFill>
                        </a:rPr>
                        <a:t>Sales</a:t>
                      </a:r>
                      <a:endParaRPr lang="bg-BG" i="0" dirty="0">
                        <a:solidFill>
                          <a:schemeClr val="tx1"/>
                        </a:solidFill>
                      </a:endParaRPr>
                    </a:p>
                  </a:txBody>
                  <a:tcPr>
                    <a:solidFill>
                      <a:schemeClr val="accent5">
                        <a:lumMod val="40000"/>
                        <a:lumOff val="60000"/>
                        <a:alpha val="50000"/>
                      </a:schemeClr>
                    </a:solidFill>
                  </a:tcPr>
                </a:tc>
                <a:extLst>
                  <a:ext uri="{0D108BD9-81ED-4DB2-BD59-A6C34878D82A}">
                    <a16:rowId xmlns:a16="http://schemas.microsoft.com/office/drawing/2014/main" val="2845318136"/>
                  </a:ext>
                </a:extLst>
              </a:tr>
              <a:tr h="457200">
                <a:tc>
                  <a:txBody>
                    <a:bodyPr/>
                    <a:lstStyle/>
                    <a:p>
                      <a:r>
                        <a:rPr lang="en-US" i="0" dirty="0">
                          <a:solidFill>
                            <a:schemeClr val="tx1"/>
                          </a:solidFill>
                        </a:rPr>
                        <a:t>4</a:t>
                      </a:r>
                      <a:endParaRPr lang="bg-BG" i="0" dirty="0">
                        <a:solidFill>
                          <a:schemeClr val="tx1"/>
                        </a:solidFill>
                      </a:endParaRPr>
                    </a:p>
                  </a:txBody>
                  <a:tcPr>
                    <a:solidFill>
                      <a:schemeClr val="accent5">
                        <a:lumMod val="40000"/>
                        <a:lumOff val="60000"/>
                        <a:alpha val="50000"/>
                      </a:schemeClr>
                    </a:solidFill>
                  </a:tcPr>
                </a:tc>
                <a:tc>
                  <a:txBody>
                    <a:bodyPr/>
                    <a:lstStyle/>
                    <a:p>
                      <a:r>
                        <a:rPr lang="en-US" i="0" dirty="0">
                          <a:solidFill>
                            <a:schemeClr val="tx1"/>
                          </a:solidFill>
                        </a:rPr>
                        <a:t>Marketing</a:t>
                      </a:r>
                      <a:endParaRPr lang="bg-BG" i="0" dirty="0">
                        <a:solidFill>
                          <a:schemeClr val="tx1"/>
                        </a:solidFill>
                      </a:endParaRPr>
                    </a:p>
                  </a:txBody>
                  <a:tcPr>
                    <a:solidFill>
                      <a:schemeClr val="accent5">
                        <a:lumMod val="40000"/>
                        <a:lumOff val="60000"/>
                        <a:alpha val="50000"/>
                      </a:schemeClr>
                    </a:solidFill>
                  </a:tcPr>
                </a:tc>
                <a:extLst>
                  <a:ext uri="{0D108BD9-81ED-4DB2-BD59-A6C34878D82A}">
                    <a16:rowId xmlns:a16="http://schemas.microsoft.com/office/drawing/2014/main" val="2334653570"/>
                  </a:ext>
                </a:extLst>
              </a:tr>
              <a:tr h="457200">
                <a:tc>
                  <a:txBody>
                    <a:bodyPr/>
                    <a:lstStyle/>
                    <a:p>
                      <a:r>
                        <a:rPr lang="en-US" i="0" dirty="0">
                          <a:solidFill>
                            <a:schemeClr val="tx1"/>
                          </a:solidFill>
                        </a:rPr>
                        <a:t>5</a:t>
                      </a:r>
                      <a:endParaRPr lang="bg-BG" i="0" dirty="0">
                        <a:solidFill>
                          <a:schemeClr val="tx1"/>
                        </a:solidFill>
                      </a:endParaRPr>
                    </a:p>
                  </a:txBody>
                  <a:tcPr>
                    <a:solidFill>
                      <a:schemeClr val="accent5">
                        <a:lumMod val="40000"/>
                        <a:lumOff val="60000"/>
                        <a:alpha val="50000"/>
                      </a:schemeClr>
                    </a:solidFill>
                  </a:tcPr>
                </a:tc>
                <a:tc>
                  <a:txBody>
                    <a:bodyPr/>
                    <a:lstStyle/>
                    <a:p>
                      <a:r>
                        <a:rPr lang="en-GB" i="0" dirty="0">
                          <a:solidFill>
                            <a:schemeClr val="tx1"/>
                          </a:solidFill>
                        </a:rPr>
                        <a:t>Purchasing</a:t>
                      </a:r>
                      <a:endParaRPr lang="bg-BG" i="0" dirty="0">
                        <a:solidFill>
                          <a:schemeClr val="tx1"/>
                        </a:solidFill>
                      </a:endParaRPr>
                    </a:p>
                  </a:txBody>
                  <a:tcPr>
                    <a:solidFill>
                      <a:schemeClr val="accent5">
                        <a:lumMod val="40000"/>
                        <a:lumOff val="60000"/>
                        <a:alpha val="50000"/>
                      </a:schemeClr>
                    </a:solidFill>
                  </a:tcPr>
                </a:tc>
                <a:extLst>
                  <a:ext uri="{0D108BD9-81ED-4DB2-BD59-A6C34878D82A}">
                    <a16:rowId xmlns:a16="http://schemas.microsoft.com/office/drawing/2014/main" val="3795673780"/>
                  </a:ext>
                </a:extLst>
              </a:tr>
            </a:tbl>
          </a:graphicData>
        </a:graphic>
      </p:graphicFrame>
      <p:sp>
        <p:nvSpPr>
          <p:cNvPr id="18" name="TextBox 17"/>
          <p:cNvSpPr txBox="1"/>
          <p:nvPr/>
        </p:nvSpPr>
        <p:spPr>
          <a:xfrm>
            <a:off x="7923212" y="1203024"/>
            <a:ext cx="2101729" cy="523220"/>
          </a:xfrm>
          <a:prstGeom prst="rect">
            <a:avLst/>
          </a:prstGeom>
          <a:noFill/>
        </p:spPr>
        <p:txBody>
          <a:bodyPr wrap="none" rtlCol="0">
            <a:spAutoFit/>
          </a:bodyPr>
          <a:lstStyle/>
          <a:p>
            <a:r>
              <a:rPr lang="en-US" sz="2800" dirty="0"/>
              <a:t>Departments</a:t>
            </a:r>
          </a:p>
        </p:txBody>
      </p:sp>
      <p:cxnSp>
        <p:nvCxnSpPr>
          <p:cNvPr id="10" name="Straight Arrow Connector 9"/>
          <p:cNvCxnSpPr>
            <a:endCxn id="12" idx="3"/>
          </p:cNvCxnSpPr>
          <p:nvPr/>
        </p:nvCxnSpPr>
        <p:spPr>
          <a:xfrm flipH="1">
            <a:off x="6019048" y="2895600"/>
            <a:ext cx="550614"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637212" y="2633990"/>
            <a:ext cx="381836" cy="523220"/>
          </a:xfrm>
          <a:prstGeom prst="rect">
            <a:avLst/>
          </a:prstGeom>
          <a:noFill/>
        </p:spPr>
        <p:txBody>
          <a:bodyPr wrap="none" rtlCol="0">
            <a:spAutoFit/>
          </a:bodyPr>
          <a:lstStyle/>
          <a:p>
            <a:r>
              <a:rPr lang="en-US" sz="2800" b="1" dirty="0">
                <a:solidFill>
                  <a:srgbClr val="FF0000"/>
                </a:solidFill>
              </a:rPr>
              <a:t>X</a:t>
            </a:r>
          </a:p>
        </p:txBody>
      </p:sp>
      <p:graphicFrame>
        <p:nvGraphicFramePr>
          <p:cNvPr id="14" name="Table 13"/>
          <p:cNvGraphicFramePr>
            <a:graphicFrameLocks noGrp="1"/>
          </p:cNvGraphicFramePr>
          <p:nvPr>
            <p:extLst>
              <p:ext uri="{D42A27DB-BD31-4B8C-83A1-F6EECF244321}">
                <p14:modId xmlns:p14="http://schemas.microsoft.com/office/powerpoint/2010/main" val="4000829385"/>
              </p:ext>
            </p:extLst>
          </p:nvPr>
        </p:nvGraphicFramePr>
        <p:xfrm>
          <a:off x="1645948" y="4333220"/>
          <a:ext cx="8763348" cy="2286000"/>
        </p:xfrm>
        <a:graphic>
          <a:graphicData uri="http://schemas.openxmlformats.org/drawingml/2006/table">
            <a:tbl>
              <a:tblPr firstRow="1" bandRow="1">
                <a:tableStyleId>{7DF18680-E054-41AD-8BC1-D1AEF772440D}</a:tableStyleId>
              </a:tblPr>
              <a:tblGrid>
                <a:gridCol w="1752949">
                  <a:extLst>
                    <a:ext uri="{9D8B030D-6E8A-4147-A177-3AD203B41FA5}">
                      <a16:colId xmlns:a16="http://schemas.microsoft.com/office/drawing/2014/main" val="187285565"/>
                    </a:ext>
                  </a:extLst>
                </a:gridCol>
                <a:gridCol w="2057400">
                  <a:extLst>
                    <a:ext uri="{9D8B030D-6E8A-4147-A177-3AD203B41FA5}">
                      <a16:colId xmlns:a16="http://schemas.microsoft.com/office/drawing/2014/main" val="184855798"/>
                    </a:ext>
                  </a:extLst>
                </a:gridCol>
                <a:gridCol w="2057400">
                  <a:extLst>
                    <a:ext uri="{9D8B030D-6E8A-4147-A177-3AD203B41FA5}">
                      <a16:colId xmlns:a16="http://schemas.microsoft.com/office/drawing/2014/main" val="1774347793"/>
                    </a:ext>
                  </a:extLst>
                </a:gridCol>
                <a:gridCol w="2895599">
                  <a:extLst>
                    <a:ext uri="{9D8B030D-6E8A-4147-A177-3AD203B41FA5}">
                      <a16:colId xmlns:a16="http://schemas.microsoft.com/office/drawing/2014/main" val="1719306019"/>
                    </a:ext>
                  </a:extLst>
                </a:gridCol>
              </a:tblGrid>
              <a:tr h="457200">
                <a:tc>
                  <a:txBody>
                    <a:bodyPr/>
                    <a:lstStyle/>
                    <a:p>
                      <a:r>
                        <a:rPr lang="en-US" noProof="1"/>
                        <a:t>EmployeeID</a:t>
                      </a:r>
                    </a:p>
                  </a:txBody>
                  <a:tcPr>
                    <a:solidFill>
                      <a:srgbClr val="C6C0AA">
                        <a:alpha val="50000"/>
                      </a:srgbClr>
                    </a:solidFill>
                  </a:tcPr>
                </a:tc>
                <a:tc>
                  <a:txBody>
                    <a:bodyPr/>
                    <a:lstStyle/>
                    <a:p>
                      <a:r>
                        <a:rPr lang="en-US" noProof="1"/>
                        <a:t>DepartmentID</a:t>
                      </a:r>
                    </a:p>
                  </a:txBody>
                  <a:tcPr>
                    <a:solidFill>
                      <a:srgbClr val="C6C0AA">
                        <a:alpha val="50000"/>
                      </a:srgbClr>
                    </a:solidFill>
                  </a:tcPr>
                </a:tc>
                <a:tc>
                  <a:txBody>
                    <a:bodyPr/>
                    <a:lstStyle/>
                    <a:p>
                      <a:r>
                        <a:rPr lang="en-US" i="0" noProof="1"/>
                        <a:t>DepartmentID</a:t>
                      </a:r>
                    </a:p>
                  </a:txBody>
                  <a:tcPr>
                    <a:solidFill>
                      <a:srgbClr val="C6C0AA">
                        <a:alpha val="50000"/>
                      </a:srgbClr>
                    </a:solidFill>
                  </a:tcPr>
                </a:tc>
                <a:tc>
                  <a:txBody>
                    <a:bodyPr/>
                    <a:lstStyle/>
                    <a:p>
                      <a:r>
                        <a:rPr lang="en-US" i="0" noProof="1"/>
                        <a:t>DepartmentName</a:t>
                      </a:r>
                    </a:p>
                  </a:txBody>
                  <a:tcPr>
                    <a:solidFill>
                      <a:srgbClr val="C6C0AA">
                        <a:alpha val="50000"/>
                      </a:srgbClr>
                    </a:solidFill>
                  </a:tcPr>
                </a:tc>
                <a:extLst>
                  <a:ext uri="{0D108BD9-81ED-4DB2-BD59-A6C34878D82A}">
                    <a16:rowId xmlns:a16="http://schemas.microsoft.com/office/drawing/2014/main" val="1704253151"/>
                  </a:ext>
                </a:extLst>
              </a:tr>
              <a:tr h="457200">
                <a:tc>
                  <a:txBody>
                    <a:bodyPr/>
                    <a:lstStyle/>
                    <a:p>
                      <a:r>
                        <a:rPr lang="en-US" dirty="0">
                          <a:solidFill>
                            <a:schemeClr val="tx1"/>
                          </a:solidFill>
                        </a:rPr>
                        <a:t>263</a:t>
                      </a:r>
                      <a:endParaRPr lang="bg-BG" dirty="0">
                        <a:solidFill>
                          <a:schemeClr val="tx1"/>
                        </a:solidFill>
                      </a:endParaRPr>
                    </a:p>
                  </a:txBody>
                  <a:tcPr>
                    <a:solidFill>
                      <a:schemeClr val="accent5">
                        <a:lumMod val="40000"/>
                        <a:lumOff val="60000"/>
                        <a:alpha val="50000"/>
                      </a:schemeClr>
                    </a:solidFill>
                  </a:tcPr>
                </a:tc>
                <a:tc>
                  <a:txBody>
                    <a:bodyPr/>
                    <a:lstStyle/>
                    <a:p>
                      <a:r>
                        <a:rPr lang="en-US" dirty="0">
                          <a:solidFill>
                            <a:schemeClr val="tx1"/>
                          </a:solidFill>
                        </a:rPr>
                        <a:t>3</a:t>
                      </a:r>
                      <a:endParaRPr lang="bg-BG" dirty="0">
                        <a:solidFill>
                          <a:schemeClr val="tx1"/>
                        </a:solidFill>
                      </a:endParaRPr>
                    </a:p>
                  </a:txBody>
                  <a:tcPr>
                    <a:solidFill>
                      <a:schemeClr val="accent5">
                        <a:lumMod val="40000"/>
                        <a:lumOff val="60000"/>
                        <a:alpha val="50000"/>
                      </a:schemeClr>
                    </a:solidFill>
                  </a:tcPr>
                </a:tc>
                <a:tc>
                  <a:txBody>
                    <a:bodyPr/>
                    <a:lstStyle/>
                    <a:p>
                      <a:r>
                        <a:rPr lang="en-US" i="0" dirty="0">
                          <a:solidFill>
                            <a:schemeClr val="tx1"/>
                          </a:solidFill>
                        </a:rPr>
                        <a:t>3</a:t>
                      </a:r>
                      <a:endParaRPr lang="bg-BG" i="0" dirty="0">
                        <a:solidFill>
                          <a:schemeClr val="tx1"/>
                        </a:solidFill>
                      </a:endParaRPr>
                    </a:p>
                  </a:txBody>
                  <a:tcPr>
                    <a:solidFill>
                      <a:schemeClr val="accent5">
                        <a:lumMod val="40000"/>
                        <a:lumOff val="60000"/>
                        <a:alpha val="50000"/>
                      </a:schemeClr>
                    </a:solidFill>
                  </a:tcPr>
                </a:tc>
                <a:tc>
                  <a:txBody>
                    <a:bodyPr/>
                    <a:lstStyle/>
                    <a:p>
                      <a:r>
                        <a:rPr lang="en-US" i="0" dirty="0">
                          <a:solidFill>
                            <a:schemeClr val="tx1"/>
                          </a:solidFill>
                        </a:rPr>
                        <a:t>Sales</a:t>
                      </a:r>
                      <a:endParaRPr lang="bg-BG" i="0" dirty="0">
                        <a:solidFill>
                          <a:schemeClr val="tx1"/>
                        </a:solidFill>
                      </a:endParaRPr>
                    </a:p>
                  </a:txBody>
                  <a:tcPr>
                    <a:solidFill>
                      <a:schemeClr val="accent5">
                        <a:lumMod val="40000"/>
                        <a:lumOff val="60000"/>
                        <a:alpha val="50000"/>
                      </a:schemeClr>
                    </a:solidFill>
                  </a:tcPr>
                </a:tc>
                <a:extLst>
                  <a:ext uri="{0D108BD9-81ED-4DB2-BD59-A6C34878D82A}">
                    <a16:rowId xmlns:a16="http://schemas.microsoft.com/office/drawing/2014/main" val="723432538"/>
                  </a:ext>
                </a:extLst>
              </a:tr>
              <a:tr h="457200">
                <a:tc>
                  <a:txBody>
                    <a:bodyPr/>
                    <a:lstStyle/>
                    <a:p>
                      <a:r>
                        <a:rPr lang="en-US" dirty="0">
                          <a:solidFill>
                            <a:schemeClr val="tx1"/>
                          </a:solidFill>
                        </a:rPr>
                        <a:t>270</a:t>
                      </a:r>
                      <a:endParaRPr lang="bg-BG" dirty="0">
                        <a:solidFill>
                          <a:schemeClr val="tx1"/>
                        </a:solidFill>
                      </a:endParaRPr>
                    </a:p>
                  </a:txBody>
                  <a:tcPr>
                    <a:solidFill>
                      <a:schemeClr val="accent5">
                        <a:lumMod val="40000"/>
                        <a:lumOff val="60000"/>
                        <a:alpha val="50000"/>
                      </a:schemeClr>
                    </a:solidFill>
                  </a:tcPr>
                </a:tc>
                <a:tc>
                  <a:txBody>
                    <a:bodyPr/>
                    <a:lstStyle/>
                    <a:p>
                      <a:r>
                        <a:rPr lang="en-US" dirty="0">
                          <a:solidFill>
                            <a:schemeClr val="tx1"/>
                          </a:solidFill>
                        </a:rPr>
                        <a:t>NULL</a:t>
                      </a:r>
                      <a:endParaRPr lang="bg-BG" dirty="0">
                        <a:solidFill>
                          <a:schemeClr val="tx1"/>
                        </a:solidFill>
                      </a:endParaRPr>
                    </a:p>
                  </a:txBody>
                  <a:tcPr>
                    <a:solidFill>
                      <a:schemeClr val="accent5">
                        <a:lumMod val="40000"/>
                        <a:lumOff val="60000"/>
                        <a:alpha val="50000"/>
                      </a:schemeClr>
                    </a:solidFill>
                  </a:tcPr>
                </a:tc>
                <a:tc>
                  <a:txBody>
                    <a:bodyPr/>
                    <a:lstStyle/>
                    <a:p>
                      <a:r>
                        <a:rPr lang="en-US" dirty="0">
                          <a:solidFill>
                            <a:schemeClr val="tx1"/>
                          </a:solidFill>
                        </a:rPr>
                        <a:t>NULL</a:t>
                      </a:r>
                      <a:endParaRPr lang="bg-BG" i="0" dirty="0">
                        <a:solidFill>
                          <a:schemeClr val="tx1"/>
                        </a:solidFill>
                      </a:endParaRPr>
                    </a:p>
                  </a:txBody>
                  <a:tcPr>
                    <a:solidFill>
                      <a:schemeClr val="accent5">
                        <a:lumMod val="40000"/>
                        <a:lumOff val="60000"/>
                        <a:alpha val="50000"/>
                      </a:schemeClr>
                    </a:solidFill>
                  </a:tcPr>
                </a:tc>
                <a:tc>
                  <a:txBody>
                    <a:bodyPr/>
                    <a:lstStyle/>
                    <a:p>
                      <a:r>
                        <a:rPr lang="en-US" dirty="0">
                          <a:solidFill>
                            <a:schemeClr val="tx1"/>
                          </a:solidFill>
                        </a:rPr>
                        <a:t>NULL</a:t>
                      </a:r>
                      <a:endParaRPr lang="bg-BG" i="0" dirty="0">
                        <a:solidFill>
                          <a:schemeClr val="tx1"/>
                        </a:solidFill>
                      </a:endParaRPr>
                    </a:p>
                  </a:txBody>
                  <a:tcPr>
                    <a:solidFill>
                      <a:schemeClr val="accent5">
                        <a:lumMod val="40000"/>
                        <a:lumOff val="60000"/>
                        <a:alpha val="50000"/>
                      </a:schemeClr>
                    </a:solidFill>
                  </a:tcPr>
                </a:tc>
                <a:extLst>
                  <a:ext uri="{0D108BD9-81ED-4DB2-BD59-A6C34878D82A}">
                    <a16:rowId xmlns:a16="http://schemas.microsoft.com/office/drawing/2014/main" val="458832188"/>
                  </a:ext>
                </a:extLst>
              </a:tr>
              <a:tr h="457200">
                <a:tc>
                  <a:txBody>
                    <a:bodyPr/>
                    <a:lstStyle/>
                    <a:p>
                      <a:r>
                        <a:rPr lang="en-US" dirty="0">
                          <a:solidFill>
                            <a:schemeClr val="tx1"/>
                          </a:solidFill>
                        </a:rPr>
                        <a:t>NULL</a:t>
                      </a:r>
                      <a:endParaRPr lang="bg-BG" i="0" dirty="0">
                        <a:solidFill>
                          <a:schemeClr val="tx1"/>
                        </a:solidFill>
                      </a:endParaRPr>
                    </a:p>
                  </a:txBody>
                  <a:tcPr>
                    <a:solidFill>
                      <a:schemeClr val="accent5">
                        <a:lumMod val="40000"/>
                        <a:lumOff val="60000"/>
                        <a:alpha val="50000"/>
                      </a:schemeClr>
                    </a:solidFill>
                  </a:tcPr>
                </a:tc>
                <a:tc>
                  <a:txBody>
                    <a:bodyPr/>
                    <a:lstStyle/>
                    <a:p>
                      <a:r>
                        <a:rPr lang="en-US" dirty="0">
                          <a:solidFill>
                            <a:schemeClr val="tx1"/>
                          </a:solidFill>
                        </a:rPr>
                        <a:t>NULL</a:t>
                      </a:r>
                      <a:endParaRPr lang="bg-BG" i="0" dirty="0">
                        <a:solidFill>
                          <a:schemeClr val="tx1"/>
                        </a:solidFill>
                      </a:endParaRPr>
                    </a:p>
                  </a:txBody>
                  <a:tcPr>
                    <a:solidFill>
                      <a:schemeClr val="accent5">
                        <a:lumMod val="40000"/>
                        <a:lumOff val="60000"/>
                        <a:alpha val="50000"/>
                      </a:schemeClr>
                    </a:solidFill>
                  </a:tcPr>
                </a:tc>
                <a:tc>
                  <a:txBody>
                    <a:bodyPr/>
                    <a:lstStyle/>
                    <a:p>
                      <a:r>
                        <a:rPr lang="en-US" i="0" dirty="0">
                          <a:solidFill>
                            <a:schemeClr val="tx1"/>
                          </a:solidFill>
                        </a:rPr>
                        <a:t>4</a:t>
                      </a:r>
                      <a:endParaRPr lang="bg-BG" i="0" dirty="0">
                        <a:solidFill>
                          <a:schemeClr val="tx1"/>
                        </a:solidFill>
                      </a:endParaRPr>
                    </a:p>
                  </a:txBody>
                  <a:tcPr>
                    <a:solidFill>
                      <a:schemeClr val="accent5">
                        <a:lumMod val="40000"/>
                        <a:lumOff val="60000"/>
                        <a:alpha val="50000"/>
                      </a:schemeClr>
                    </a:solidFill>
                  </a:tcPr>
                </a:tc>
                <a:tc>
                  <a:txBody>
                    <a:bodyPr/>
                    <a:lstStyle/>
                    <a:p>
                      <a:r>
                        <a:rPr lang="en-US" i="0" dirty="0">
                          <a:solidFill>
                            <a:schemeClr val="tx1"/>
                          </a:solidFill>
                        </a:rPr>
                        <a:t>Marketing</a:t>
                      </a:r>
                      <a:endParaRPr lang="bg-BG" i="0" dirty="0">
                        <a:solidFill>
                          <a:schemeClr val="tx1"/>
                        </a:solidFill>
                      </a:endParaRPr>
                    </a:p>
                  </a:txBody>
                  <a:tcPr>
                    <a:solidFill>
                      <a:schemeClr val="accent5">
                        <a:lumMod val="40000"/>
                        <a:lumOff val="60000"/>
                        <a:alpha val="50000"/>
                      </a:schemeClr>
                    </a:solidFill>
                  </a:tcPr>
                </a:tc>
                <a:extLst>
                  <a:ext uri="{0D108BD9-81ED-4DB2-BD59-A6C34878D82A}">
                    <a16:rowId xmlns:a16="http://schemas.microsoft.com/office/drawing/2014/main" val="3103787398"/>
                  </a:ext>
                </a:extLst>
              </a:tr>
              <a:tr h="457200">
                <a:tc>
                  <a:txBody>
                    <a:bodyPr/>
                    <a:lstStyle/>
                    <a:p>
                      <a:r>
                        <a:rPr lang="en-US" dirty="0">
                          <a:solidFill>
                            <a:schemeClr val="tx1"/>
                          </a:solidFill>
                        </a:rPr>
                        <a:t>NULL</a:t>
                      </a:r>
                      <a:endParaRPr lang="bg-BG" i="0" dirty="0">
                        <a:solidFill>
                          <a:schemeClr val="tx1"/>
                        </a:solidFill>
                      </a:endParaRPr>
                    </a:p>
                  </a:txBody>
                  <a:tcPr>
                    <a:solidFill>
                      <a:schemeClr val="accent5">
                        <a:lumMod val="40000"/>
                        <a:lumOff val="60000"/>
                        <a:alpha val="50000"/>
                      </a:schemeClr>
                    </a:solidFill>
                  </a:tcPr>
                </a:tc>
                <a:tc>
                  <a:txBody>
                    <a:bodyPr/>
                    <a:lstStyle/>
                    <a:p>
                      <a:r>
                        <a:rPr lang="en-US" dirty="0">
                          <a:solidFill>
                            <a:schemeClr val="tx1"/>
                          </a:solidFill>
                        </a:rPr>
                        <a:t>NULL</a:t>
                      </a:r>
                      <a:endParaRPr lang="bg-BG" i="0" dirty="0">
                        <a:solidFill>
                          <a:schemeClr val="tx1"/>
                        </a:solidFill>
                      </a:endParaRPr>
                    </a:p>
                  </a:txBody>
                  <a:tcPr>
                    <a:solidFill>
                      <a:schemeClr val="accent5">
                        <a:lumMod val="40000"/>
                        <a:lumOff val="60000"/>
                        <a:alpha val="50000"/>
                      </a:schemeClr>
                    </a:solidFill>
                  </a:tcPr>
                </a:tc>
                <a:tc>
                  <a:txBody>
                    <a:bodyPr/>
                    <a:lstStyle/>
                    <a:p>
                      <a:r>
                        <a:rPr lang="en-US" i="0" dirty="0">
                          <a:solidFill>
                            <a:schemeClr val="tx1"/>
                          </a:solidFill>
                        </a:rPr>
                        <a:t>5</a:t>
                      </a:r>
                      <a:endParaRPr lang="bg-BG" i="0" dirty="0">
                        <a:solidFill>
                          <a:schemeClr val="tx1"/>
                        </a:solidFill>
                      </a:endParaRPr>
                    </a:p>
                  </a:txBody>
                  <a:tcPr>
                    <a:solidFill>
                      <a:schemeClr val="accent5">
                        <a:lumMod val="40000"/>
                        <a:lumOff val="60000"/>
                        <a:alpha val="50000"/>
                      </a:schemeClr>
                    </a:solidFill>
                  </a:tcPr>
                </a:tc>
                <a:tc>
                  <a:txBody>
                    <a:bodyPr/>
                    <a:lstStyle/>
                    <a:p>
                      <a:r>
                        <a:rPr lang="en-GB" i="0" dirty="0">
                          <a:solidFill>
                            <a:schemeClr val="tx1"/>
                          </a:solidFill>
                        </a:rPr>
                        <a:t>Purchasing</a:t>
                      </a:r>
                      <a:endParaRPr lang="bg-BG" i="0" dirty="0">
                        <a:solidFill>
                          <a:schemeClr val="tx1"/>
                        </a:solidFill>
                      </a:endParaRPr>
                    </a:p>
                  </a:txBody>
                  <a:tcPr>
                    <a:solidFill>
                      <a:schemeClr val="accent5">
                        <a:lumMod val="40000"/>
                        <a:lumOff val="60000"/>
                        <a:alpha val="50000"/>
                      </a:schemeClr>
                    </a:solidFill>
                  </a:tcPr>
                </a:tc>
                <a:extLst>
                  <a:ext uri="{0D108BD9-81ED-4DB2-BD59-A6C34878D82A}">
                    <a16:rowId xmlns:a16="http://schemas.microsoft.com/office/drawing/2014/main" val="3856432737"/>
                  </a:ext>
                </a:extLst>
              </a:tr>
            </a:tbl>
          </a:graphicData>
        </a:graphic>
      </p:graphicFrame>
      <p:sp>
        <p:nvSpPr>
          <p:cNvPr id="15" name="TextBox 14"/>
          <p:cNvSpPr txBox="1"/>
          <p:nvPr/>
        </p:nvSpPr>
        <p:spPr>
          <a:xfrm>
            <a:off x="5485582" y="3810000"/>
            <a:ext cx="1084079" cy="523220"/>
          </a:xfrm>
          <a:prstGeom prst="rect">
            <a:avLst/>
          </a:prstGeom>
          <a:noFill/>
        </p:spPr>
        <p:txBody>
          <a:bodyPr wrap="none" rtlCol="0">
            <a:spAutoFit/>
          </a:bodyPr>
          <a:lstStyle/>
          <a:p>
            <a:r>
              <a:rPr lang="en-US" sz="2800" dirty="0"/>
              <a:t>Result</a:t>
            </a:r>
          </a:p>
        </p:txBody>
      </p:sp>
      <p:cxnSp>
        <p:nvCxnSpPr>
          <p:cNvPr id="17" name="Straight Arrow Connector 16"/>
          <p:cNvCxnSpPr>
            <a:endCxn id="19" idx="3"/>
          </p:cNvCxnSpPr>
          <p:nvPr/>
        </p:nvCxnSpPr>
        <p:spPr>
          <a:xfrm flipH="1">
            <a:off x="6019048" y="3404314"/>
            <a:ext cx="550614"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637212" y="3142704"/>
            <a:ext cx="381836" cy="523220"/>
          </a:xfrm>
          <a:prstGeom prst="rect">
            <a:avLst/>
          </a:prstGeom>
          <a:noFill/>
        </p:spPr>
        <p:txBody>
          <a:bodyPr wrap="none" rtlCol="0">
            <a:spAutoFit/>
          </a:bodyPr>
          <a:lstStyle/>
          <a:p>
            <a:r>
              <a:rPr lang="en-US" sz="2800" b="1" dirty="0">
                <a:solidFill>
                  <a:srgbClr val="FF0000"/>
                </a:solidFill>
              </a:rPr>
              <a:t>X</a:t>
            </a:r>
          </a:p>
        </p:txBody>
      </p:sp>
      <p:cxnSp>
        <p:nvCxnSpPr>
          <p:cNvPr id="22" name="Straight Arrow Connector 21"/>
          <p:cNvCxnSpPr>
            <a:endCxn id="12" idx="1"/>
          </p:cNvCxnSpPr>
          <p:nvPr/>
        </p:nvCxnSpPr>
        <p:spPr>
          <a:xfrm>
            <a:off x="4976375" y="2895600"/>
            <a:ext cx="660837"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499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right)">
                                      <p:cBhvr>
                                        <p:cTn id="12" dur="500"/>
                                        <p:tgtEl>
                                          <p:spTgt spid="10"/>
                                        </p:tgtEl>
                                      </p:cBhvr>
                                    </p:animEffect>
                                  </p:childTnLst>
                                </p:cTn>
                              </p:par>
                              <p:par>
                                <p:cTn id="13" presetID="22" presetClass="entr" presetSubtype="2"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right)">
                                      <p:cBhvr>
                                        <p:cTn id="15" dur="500"/>
                                        <p:tgtEl>
                                          <p:spTgt spid="17"/>
                                        </p:tgtEl>
                                      </p:cBhvr>
                                    </p:animEffect>
                                  </p:childTnLst>
                                </p:cTn>
                              </p:par>
                              <p:par>
                                <p:cTn id="16" presetID="22" presetClass="entr" presetSubtype="8"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left)">
                                      <p:cBhvr>
                                        <p:cTn id="18" dur="500"/>
                                        <p:tgtEl>
                                          <p:spTgt spid="2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1220788" y="2644931"/>
            <a:ext cx="9674224" cy="169543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pPr marL="0" lvl="2"/>
            <a:r>
              <a:rPr lang="en-US" sz="3200" b="1" noProof="1">
                <a:solidFill>
                  <a:schemeClr val="tx2"/>
                </a:solidFill>
                <a:latin typeface="Consolas" panose="020B0609020204030204" pitchFamily="49" charset="0"/>
              </a:rPr>
              <a:t>SELECT * FROM Employees AS e</a:t>
            </a:r>
          </a:p>
          <a:p>
            <a:pPr marL="0" lvl="2"/>
            <a:r>
              <a:rPr lang="en-US" sz="3200" b="1" noProof="1">
                <a:solidFill>
                  <a:schemeClr val="tx2"/>
                </a:solidFill>
                <a:latin typeface="Consolas" panose="020B0609020204030204" pitchFamily="49" charset="0"/>
              </a:rPr>
              <a:t>  </a:t>
            </a:r>
            <a:r>
              <a:rPr lang="en-US" sz="3200" b="1" noProof="1">
                <a:solidFill>
                  <a:schemeClr val="tx2">
                    <a:lumMod val="75000"/>
                  </a:schemeClr>
                </a:solidFill>
                <a:latin typeface="Consolas" panose="020B0609020204030204" pitchFamily="49" charset="0"/>
              </a:rPr>
              <a:t>FULL JOIN </a:t>
            </a:r>
            <a:r>
              <a:rPr lang="en-US" sz="3200" b="1" noProof="1">
                <a:solidFill>
                  <a:schemeClr val="tx2"/>
                </a:solidFill>
                <a:latin typeface="Consolas" panose="020B0609020204030204" pitchFamily="49" charset="0"/>
              </a:rPr>
              <a:t>Departments AS d</a:t>
            </a:r>
          </a:p>
          <a:p>
            <a:pPr marL="0" lvl="2"/>
            <a:r>
              <a:rPr lang="en-US" sz="3200" b="1" noProof="1">
                <a:solidFill>
                  <a:schemeClr val="tx2"/>
                </a:solidFill>
                <a:latin typeface="Consolas" panose="020B0609020204030204" pitchFamily="49" charset="0"/>
              </a:rPr>
              <a:t>  </a:t>
            </a:r>
            <a:r>
              <a:rPr lang="en-US" sz="3200" b="1" noProof="1">
                <a:solidFill>
                  <a:schemeClr val="tx2">
                    <a:lumMod val="75000"/>
                  </a:schemeClr>
                </a:solidFill>
                <a:latin typeface="Consolas" panose="020B0609020204030204" pitchFamily="49" charset="0"/>
              </a:rPr>
              <a:t>ON</a:t>
            </a:r>
            <a:r>
              <a:rPr lang="en-US" sz="3200" b="1" noProof="1">
                <a:solidFill>
                  <a:schemeClr val="tx2"/>
                </a:solidFill>
                <a:latin typeface="Consolas" panose="020B0609020204030204" pitchFamily="49" charset="0"/>
              </a:rPr>
              <a:t> e.DepartmentID = d.DepartmentID</a:t>
            </a:r>
            <a:endParaRPr lang="en-US" sz="3200" noProof="1">
              <a:solidFill>
                <a:schemeClr val="tx2"/>
              </a:solidFill>
              <a:latin typeface="Consolas" panose="020B0609020204030204" pitchFamily="49" charset="0"/>
            </a:endParaRP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17</a:t>
            </a:fld>
            <a:endParaRPr lang="en-US" dirty="0"/>
          </a:p>
        </p:txBody>
      </p:sp>
      <p:sp>
        <p:nvSpPr>
          <p:cNvPr id="465922" name="Rectangle 2"/>
          <p:cNvSpPr>
            <a:spLocks noGrp="1" noChangeArrowheads="1"/>
          </p:cNvSpPr>
          <p:nvPr>
            <p:ph type="title"/>
          </p:nvPr>
        </p:nvSpPr>
        <p:spPr/>
        <p:txBody>
          <a:bodyPr/>
          <a:lstStyle/>
          <a:p>
            <a:r>
              <a:rPr lang="en-US" dirty="0"/>
              <a:t>Full Join Syntax</a:t>
            </a:r>
            <a:endParaRPr lang="bg-BG" dirty="0"/>
          </a:p>
        </p:txBody>
      </p:sp>
      <p:sp>
        <p:nvSpPr>
          <p:cNvPr id="8" name="AutoShape 7"/>
          <p:cNvSpPr>
            <a:spLocks noChangeArrowheads="1"/>
          </p:cNvSpPr>
          <p:nvPr/>
        </p:nvSpPr>
        <p:spPr bwMode="auto">
          <a:xfrm>
            <a:off x="8519406" y="2945491"/>
            <a:ext cx="2932706" cy="558487"/>
          </a:xfrm>
          <a:prstGeom prst="wedgeRoundRectCallout">
            <a:avLst>
              <a:gd name="adj1" fmla="val -71507"/>
              <a:gd name="adj2" fmla="val 5216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Depatments</a:t>
            </a:r>
          </a:p>
        </p:txBody>
      </p:sp>
      <p:sp>
        <p:nvSpPr>
          <p:cNvPr id="13" name="AutoShape 7"/>
          <p:cNvSpPr>
            <a:spLocks noChangeArrowheads="1"/>
          </p:cNvSpPr>
          <p:nvPr/>
        </p:nvSpPr>
        <p:spPr bwMode="auto">
          <a:xfrm>
            <a:off x="6057900" y="1974361"/>
            <a:ext cx="2971800" cy="558485"/>
          </a:xfrm>
          <a:prstGeom prst="wedgeRoundRectCallout">
            <a:avLst>
              <a:gd name="adj1" fmla="val -45949"/>
              <a:gd name="adj2" fmla="val 8569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Employees</a:t>
            </a:r>
          </a:p>
        </p:txBody>
      </p:sp>
      <p:sp>
        <p:nvSpPr>
          <p:cNvPr id="15" name="AutoShape 7"/>
          <p:cNvSpPr>
            <a:spLocks noChangeArrowheads="1"/>
          </p:cNvSpPr>
          <p:nvPr/>
        </p:nvSpPr>
        <p:spPr bwMode="auto">
          <a:xfrm>
            <a:off x="74612" y="3810000"/>
            <a:ext cx="1371600" cy="737683"/>
          </a:xfrm>
          <a:prstGeom prst="wedgeRoundRectCallout">
            <a:avLst>
              <a:gd name="adj1" fmla="val 75077"/>
              <a:gd name="adj2" fmla="val -6840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Full </a:t>
            </a:r>
            <a:br>
              <a:rPr lang="en-US" sz="2800" noProof="1">
                <a:solidFill>
                  <a:srgbClr val="FFFFFF"/>
                </a:solidFill>
              </a:rPr>
            </a:br>
            <a:r>
              <a:rPr lang="en-US" sz="2800" noProof="1">
                <a:solidFill>
                  <a:srgbClr val="FFFFFF"/>
                </a:solidFill>
              </a:rPr>
              <a:t>Join</a:t>
            </a:r>
          </a:p>
        </p:txBody>
      </p:sp>
      <p:sp>
        <p:nvSpPr>
          <p:cNvPr id="16" name="AutoShape 7"/>
          <p:cNvSpPr>
            <a:spLocks noChangeArrowheads="1"/>
          </p:cNvSpPr>
          <p:nvPr/>
        </p:nvSpPr>
        <p:spPr bwMode="auto">
          <a:xfrm>
            <a:off x="3656012" y="4495800"/>
            <a:ext cx="2150007" cy="856462"/>
          </a:xfrm>
          <a:prstGeom prst="wedgeRoundRectCallout">
            <a:avLst>
              <a:gd name="adj1" fmla="val 46368"/>
              <a:gd name="adj2" fmla="val -78107"/>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Join Conditions</a:t>
            </a:r>
          </a:p>
        </p:txBody>
      </p:sp>
    </p:spTree>
    <p:extLst>
      <p:ext uri="{BB962C8B-B14F-4D97-AF65-F5344CB8AC3E}">
        <p14:creationId xmlns:p14="http://schemas.microsoft.com/office/powerpoint/2010/main" val="3008878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5" grpId="0" animBg="1"/>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18</a:t>
            </a:fld>
            <a:endParaRPr lang="en-US" dirty="0"/>
          </a:p>
        </p:txBody>
      </p:sp>
      <p:sp>
        <p:nvSpPr>
          <p:cNvPr id="465922" name="Rectangle 2"/>
          <p:cNvSpPr>
            <a:spLocks noGrp="1" noChangeArrowheads="1"/>
          </p:cNvSpPr>
          <p:nvPr>
            <p:ph type="title"/>
          </p:nvPr>
        </p:nvSpPr>
        <p:spPr/>
        <p:txBody>
          <a:bodyPr/>
          <a:lstStyle/>
          <a:p>
            <a:r>
              <a:rPr lang="en-US" dirty="0"/>
              <a:t>Cross Join</a:t>
            </a:r>
            <a:endParaRPr lang="bg-BG" dirty="0"/>
          </a:p>
        </p:txBody>
      </p:sp>
      <p:graphicFrame>
        <p:nvGraphicFramePr>
          <p:cNvPr id="2" name="Table 1"/>
          <p:cNvGraphicFramePr>
            <a:graphicFrameLocks noGrp="1"/>
          </p:cNvGraphicFramePr>
          <p:nvPr>
            <p:extLst>
              <p:ext uri="{D42A27DB-BD31-4B8C-83A1-F6EECF244321}">
                <p14:modId xmlns:p14="http://schemas.microsoft.com/office/powerpoint/2010/main" val="3122394101"/>
              </p:ext>
            </p:extLst>
          </p:nvPr>
        </p:nvGraphicFramePr>
        <p:xfrm>
          <a:off x="760410" y="1458950"/>
          <a:ext cx="3962402" cy="1371600"/>
        </p:xfrm>
        <a:graphic>
          <a:graphicData uri="http://schemas.openxmlformats.org/drawingml/2006/table">
            <a:tbl>
              <a:tblPr firstRow="1" bandRow="1">
                <a:tableStyleId>{7DF18680-E054-41AD-8BC1-D1AEF772440D}</a:tableStyleId>
              </a:tblPr>
              <a:tblGrid>
                <a:gridCol w="1731474">
                  <a:extLst>
                    <a:ext uri="{9D8B030D-6E8A-4147-A177-3AD203B41FA5}">
                      <a16:colId xmlns:a16="http://schemas.microsoft.com/office/drawing/2014/main" val="1594468805"/>
                    </a:ext>
                  </a:extLst>
                </a:gridCol>
                <a:gridCol w="2230928">
                  <a:extLst>
                    <a:ext uri="{9D8B030D-6E8A-4147-A177-3AD203B41FA5}">
                      <a16:colId xmlns:a16="http://schemas.microsoft.com/office/drawing/2014/main" val="683614382"/>
                    </a:ext>
                  </a:extLst>
                </a:gridCol>
              </a:tblGrid>
              <a:tr h="457200">
                <a:tc>
                  <a:txBody>
                    <a:bodyPr/>
                    <a:lstStyle/>
                    <a:p>
                      <a:r>
                        <a:rPr lang="en-US" noProof="1"/>
                        <a:t>EmployeeID</a:t>
                      </a:r>
                    </a:p>
                  </a:txBody>
                  <a:tcPr>
                    <a:solidFill>
                      <a:srgbClr val="C6C0AA">
                        <a:alpha val="50000"/>
                      </a:srgbClr>
                    </a:solidFill>
                  </a:tcPr>
                </a:tc>
                <a:tc>
                  <a:txBody>
                    <a:bodyPr/>
                    <a:lstStyle/>
                    <a:p>
                      <a:r>
                        <a:rPr lang="en-US" noProof="1"/>
                        <a:t>DepartmentID</a:t>
                      </a:r>
                    </a:p>
                  </a:txBody>
                  <a:tcPr>
                    <a:solidFill>
                      <a:srgbClr val="C6C0AA">
                        <a:alpha val="50000"/>
                      </a:srgbClr>
                    </a:solidFill>
                  </a:tcPr>
                </a:tc>
                <a:extLst>
                  <a:ext uri="{0D108BD9-81ED-4DB2-BD59-A6C34878D82A}">
                    <a16:rowId xmlns:a16="http://schemas.microsoft.com/office/drawing/2014/main" val="1969825376"/>
                  </a:ext>
                </a:extLst>
              </a:tr>
              <a:tr h="457200">
                <a:tc>
                  <a:txBody>
                    <a:bodyPr/>
                    <a:lstStyle/>
                    <a:p>
                      <a:r>
                        <a:rPr lang="en-US" dirty="0">
                          <a:solidFill>
                            <a:schemeClr val="tx1"/>
                          </a:solidFill>
                        </a:rPr>
                        <a:t>263</a:t>
                      </a:r>
                      <a:endParaRPr lang="bg-BG" dirty="0">
                        <a:solidFill>
                          <a:schemeClr val="tx1"/>
                        </a:solidFill>
                      </a:endParaRPr>
                    </a:p>
                  </a:txBody>
                  <a:tcPr>
                    <a:solidFill>
                      <a:srgbClr val="00B050">
                        <a:alpha val="50000"/>
                      </a:srgbClr>
                    </a:solidFill>
                  </a:tcPr>
                </a:tc>
                <a:tc>
                  <a:txBody>
                    <a:bodyPr/>
                    <a:lstStyle/>
                    <a:p>
                      <a:r>
                        <a:rPr lang="en-US" dirty="0">
                          <a:solidFill>
                            <a:schemeClr val="tx1"/>
                          </a:solidFill>
                        </a:rPr>
                        <a:t>3</a:t>
                      </a:r>
                      <a:endParaRPr lang="bg-BG" dirty="0">
                        <a:solidFill>
                          <a:schemeClr val="tx1"/>
                        </a:solidFill>
                      </a:endParaRPr>
                    </a:p>
                  </a:txBody>
                  <a:tcPr>
                    <a:solidFill>
                      <a:srgbClr val="00B050">
                        <a:alpha val="50000"/>
                      </a:srgbClr>
                    </a:solidFill>
                  </a:tcPr>
                </a:tc>
                <a:extLst>
                  <a:ext uri="{0D108BD9-81ED-4DB2-BD59-A6C34878D82A}">
                    <a16:rowId xmlns:a16="http://schemas.microsoft.com/office/drawing/2014/main" val="2845318136"/>
                  </a:ext>
                </a:extLst>
              </a:tr>
              <a:tr h="457200">
                <a:tc>
                  <a:txBody>
                    <a:bodyPr/>
                    <a:lstStyle/>
                    <a:p>
                      <a:r>
                        <a:rPr lang="en-US" dirty="0">
                          <a:solidFill>
                            <a:schemeClr val="tx1"/>
                          </a:solidFill>
                        </a:rPr>
                        <a:t>270</a:t>
                      </a:r>
                      <a:endParaRPr lang="bg-BG" dirty="0">
                        <a:solidFill>
                          <a:schemeClr val="tx1"/>
                        </a:solidFill>
                      </a:endParaRPr>
                    </a:p>
                  </a:txBody>
                  <a:tcPr>
                    <a:solidFill>
                      <a:srgbClr val="F3BE60">
                        <a:alpha val="50000"/>
                      </a:srgbClr>
                    </a:solidFill>
                  </a:tcPr>
                </a:tc>
                <a:tc>
                  <a:txBody>
                    <a:bodyPr/>
                    <a:lstStyle/>
                    <a:p>
                      <a:r>
                        <a:rPr lang="en-US" dirty="0">
                          <a:solidFill>
                            <a:schemeClr val="tx1"/>
                          </a:solidFill>
                        </a:rPr>
                        <a:t>NULL</a:t>
                      </a:r>
                      <a:endParaRPr lang="bg-BG" dirty="0">
                        <a:solidFill>
                          <a:schemeClr val="tx1"/>
                        </a:solidFill>
                      </a:endParaRPr>
                    </a:p>
                  </a:txBody>
                  <a:tcPr>
                    <a:solidFill>
                      <a:srgbClr val="F3BE60">
                        <a:alpha val="50000"/>
                      </a:srgbClr>
                    </a:solidFill>
                  </a:tcPr>
                </a:tc>
                <a:extLst>
                  <a:ext uri="{0D108BD9-81ED-4DB2-BD59-A6C34878D82A}">
                    <a16:rowId xmlns:a16="http://schemas.microsoft.com/office/drawing/2014/main" val="690634117"/>
                  </a:ext>
                </a:extLst>
              </a:tr>
            </a:tbl>
          </a:graphicData>
        </a:graphic>
      </p:graphicFrame>
      <p:cxnSp>
        <p:nvCxnSpPr>
          <p:cNvPr id="11" name="Straight Arrow Connector 10"/>
          <p:cNvCxnSpPr/>
          <p:nvPr/>
        </p:nvCxnSpPr>
        <p:spPr>
          <a:xfrm>
            <a:off x="4976375" y="2152651"/>
            <a:ext cx="1593286"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45948" y="914400"/>
            <a:ext cx="1758943" cy="523220"/>
          </a:xfrm>
          <a:prstGeom prst="rect">
            <a:avLst/>
          </a:prstGeom>
          <a:noFill/>
        </p:spPr>
        <p:txBody>
          <a:bodyPr wrap="none" rtlCol="0">
            <a:spAutoFit/>
          </a:bodyPr>
          <a:lstStyle/>
          <a:p>
            <a:r>
              <a:rPr lang="en-US" sz="2800" dirty="0"/>
              <a:t>Employees</a:t>
            </a:r>
          </a:p>
        </p:txBody>
      </p:sp>
      <p:graphicFrame>
        <p:nvGraphicFramePr>
          <p:cNvPr id="16" name="Table 15"/>
          <p:cNvGraphicFramePr>
            <a:graphicFrameLocks noGrp="1"/>
          </p:cNvGraphicFramePr>
          <p:nvPr>
            <p:extLst>
              <p:ext uri="{D42A27DB-BD31-4B8C-83A1-F6EECF244321}">
                <p14:modId xmlns:p14="http://schemas.microsoft.com/office/powerpoint/2010/main" val="3964161071"/>
              </p:ext>
            </p:extLst>
          </p:nvPr>
        </p:nvGraphicFramePr>
        <p:xfrm>
          <a:off x="6811529" y="1409825"/>
          <a:ext cx="4722815" cy="1828800"/>
        </p:xfrm>
        <a:graphic>
          <a:graphicData uri="http://schemas.openxmlformats.org/drawingml/2006/table">
            <a:tbl>
              <a:tblPr firstRow="1" bandRow="1">
                <a:tableStyleId>{7DF18680-E054-41AD-8BC1-D1AEF772440D}</a:tableStyleId>
              </a:tblPr>
              <a:tblGrid>
                <a:gridCol w="2145341">
                  <a:extLst>
                    <a:ext uri="{9D8B030D-6E8A-4147-A177-3AD203B41FA5}">
                      <a16:colId xmlns:a16="http://schemas.microsoft.com/office/drawing/2014/main" val="1594468805"/>
                    </a:ext>
                  </a:extLst>
                </a:gridCol>
                <a:gridCol w="2577474">
                  <a:extLst>
                    <a:ext uri="{9D8B030D-6E8A-4147-A177-3AD203B41FA5}">
                      <a16:colId xmlns:a16="http://schemas.microsoft.com/office/drawing/2014/main" val="683614382"/>
                    </a:ext>
                  </a:extLst>
                </a:gridCol>
              </a:tblGrid>
              <a:tr h="457200">
                <a:tc>
                  <a:txBody>
                    <a:bodyPr/>
                    <a:lstStyle/>
                    <a:p>
                      <a:r>
                        <a:rPr lang="en-US" i="0" noProof="1">
                          <a:solidFill>
                            <a:schemeClr val="tx1"/>
                          </a:solidFill>
                        </a:rPr>
                        <a:t>DepartmentID</a:t>
                      </a:r>
                    </a:p>
                  </a:txBody>
                  <a:tcPr>
                    <a:solidFill>
                      <a:srgbClr val="C6C0AA">
                        <a:alpha val="50000"/>
                      </a:srgbClr>
                    </a:solidFill>
                  </a:tcPr>
                </a:tc>
                <a:tc>
                  <a:txBody>
                    <a:bodyPr/>
                    <a:lstStyle/>
                    <a:p>
                      <a:r>
                        <a:rPr lang="en-US" i="0" noProof="1">
                          <a:solidFill>
                            <a:schemeClr val="tx1"/>
                          </a:solidFill>
                        </a:rPr>
                        <a:t>DepartmentName</a:t>
                      </a:r>
                    </a:p>
                  </a:txBody>
                  <a:tcPr>
                    <a:solidFill>
                      <a:srgbClr val="C6C0AA">
                        <a:alpha val="50000"/>
                      </a:srgbClr>
                    </a:solidFill>
                  </a:tcPr>
                </a:tc>
                <a:extLst>
                  <a:ext uri="{0D108BD9-81ED-4DB2-BD59-A6C34878D82A}">
                    <a16:rowId xmlns:a16="http://schemas.microsoft.com/office/drawing/2014/main" val="1969825376"/>
                  </a:ext>
                </a:extLst>
              </a:tr>
              <a:tr h="457200">
                <a:tc>
                  <a:txBody>
                    <a:bodyPr/>
                    <a:lstStyle/>
                    <a:p>
                      <a:r>
                        <a:rPr lang="en-US" i="0" dirty="0">
                          <a:solidFill>
                            <a:schemeClr val="tx1"/>
                          </a:solidFill>
                        </a:rPr>
                        <a:t>3</a:t>
                      </a:r>
                      <a:endParaRPr lang="bg-BG" i="0" dirty="0">
                        <a:solidFill>
                          <a:schemeClr val="tx1"/>
                        </a:solidFill>
                      </a:endParaRPr>
                    </a:p>
                  </a:txBody>
                  <a:tcPr>
                    <a:solidFill>
                      <a:schemeClr val="accent5">
                        <a:lumMod val="40000"/>
                        <a:lumOff val="60000"/>
                        <a:alpha val="20000"/>
                      </a:schemeClr>
                    </a:solidFill>
                  </a:tcPr>
                </a:tc>
                <a:tc>
                  <a:txBody>
                    <a:bodyPr/>
                    <a:lstStyle/>
                    <a:p>
                      <a:r>
                        <a:rPr lang="en-US" i="0" dirty="0">
                          <a:solidFill>
                            <a:schemeClr val="tx1"/>
                          </a:solidFill>
                        </a:rPr>
                        <a:t>Sales</a:t>
                      </a:r>
                      <a:endParaRPr lang="bg-BG" i="0" dirty="0">
                        <a:solidFill>
                          <a:schemeClr val="tx1"/>
                        </a:solidFill>
                      </a:endParaRPr>
                    </a:p>
                  </a:txBody>
                  <a:tcPr>
                    <a:solidFill>
                      <a:schemeClr val="accent5">
                        <a:lumMod val="40000"/>
                        <a:lumOff val="60000"/>
                        <a:alpha val="20000"/>
                      </a:schemeClr>
                    </a:solidFill>
                  </a:tcPr>
                </a:tc>
                <a:extLst>
                  <a:ext uri="{0D108BD9-81ED-4DB2-BD59-A6C34878D82A}">
                    <a16:rowId xmlns:a16="http://schemas.microsoft.com/office/drawing/2014/main" val="2845318136"/>
                  </a:ext>
                </a:extLst>
              </a:tr>
              <a:tr h="457200">
                <a:tc>
                  <a:txBody>
                    <a:bodyPr/>
                    <a:lstStyle/>
                    <a:p>
                      <a:r>
                        <a:rPr lang="en-US" i="0" dirty="0">
                          <a:solidFill>
                            <a:schemeClr val="tx1"/>
                          </a:solidFill>
                        </a:rPr>
                        <a:t>4</a:t>
                      </a:r>
                      <a:endParaRPr lang="bg-BG" i="0" dirty="0">
                        <a:solidFill>
                          <a:schemeClr val="tx1"/>
                        </a:solidFill>
                      </a:endParaRPr>
                    </a:p>
                  </a:txBody>
                  <a:tcPr>
                    <a:solidFill>
                      <a:schemeClr val="accent5">
                        <a:lumMod val="40000"/>
                        <a:lumOff val="60000"/>
                        <a:alpha val="20000"/>
                      </a:schemeClr>
                    </a:solidFill>
                  </a:tcPr>
                </a:tc>
                <a:tc>
                  <a:txBody>
                    <a:bodyPr/>
                    <a:lstStyle/>
                    <a:p>
                      <a:r>
                        <a:rPr lang="en-US" i="0" dirty="0">
                          <a:solidFill>
                            <a:schemeClr val="tx1"/>
                          </a:solidFill>
                        </a:rPr>
                        <a:t>Marketing</a:t>
                      </a:r>
                      <a:endParaRPr lang="bg-BG" i="0" dirty="0">
                        <a:solidFill>
                          <a:schemeClr val="tx1"/>
                        </a:solidFill>
                      </a:endParaRPr>
                    </a:p>
                  </a:txBody>
                  <a:tcPr>
                    <a:solidFill>
                      <a:schemeClr val="accent5">
                        <a:lumMod val="40000"/>
                        <a:lumOff val="60000"/>
                        <a:alpha val="20000"/>
                      </a:schemeClr>
                    </a:solidFill>
                  </a:tcPr>
                </a:tc>
                <a:extLst>
                  <a:ext uri="{0D108BD9-81ED-4DB2-BD59-A6C34878D82A}">
                    <a16:rowId xmlns:a16="http://schemas.microsoft.com/office/drawing/2014/main" val="2334653570"/>
                  </a:ext>
                </a:extLst>
              </a:tr>
              <a:tr h="457200">
                <a:tc>
                  <a:txBody>
                    <a:bodyPr/>
                    <a:lstStyle/>
                    <a:p>
                      <a:r>
                        <a:rPr lang="en-US" i="0" dirty="0">
                          <a:solidFill>
                            <a:schemeClr val="tx1"/>
                          </a:solidFill>
                        </a:rPr>
                        <a:t>5</a:t>
                      </a:r>
                      <a:endParaRPr lang="bg-BG" i="0" dirty="0">
                        <a:solidFill>
                          <a:schemeClr val="tx1"/>
                        </a:solidFill>
                      </a:endParaRPr>
                    </a:p>
                  </a:txBody>
                  <a:tcPr>
                    <a:solidFill>
                      <a:schemeClr val="accent5">
                        <a:lumMod val="40000"/>
                        <a:lumOff val="60000"/>
                        <a:alpha val="20000"/>
                      </a:schemeClr>
                    </a:solidFill>
                  </a:tcPr>
                </a:tc>
                <a:tc>
                  <a:txBody>
                    <a:bodyPr/>
                    <a:lstStyle/>
                    <a:p>
                      <a:r>
                        <a:rPr lang="en-GB" i="0" dirty="0">
                          <a:solidFill>
                            <a:schemeClr val="tx1"/>
                          </a:solidFill>
                        </a:rPr>
                        <a:t>Purchasing</a:t>
                      </a:r>
                      <a:endParaRPr lang="bg-BG" i="0" dirty="0">
                        <a:solidFill>
                          <a:schemeClr val="tx1"/>
                        </a:solidFill>
                      </a:endParaRPr>
                    </a:p>
                  </a:txBody>
                  <a:tcPr>
                    <a:solidFill>
                      <a:schemeClr val="accent5">
                        <a:lumMod val="40000"/>
                        <a:lumOff val="60000"/>
                        <a:alpha val="20000"/>
                      </a:schemeClr>
                    </a:solidFill>
                  </a:tcPr>
                </a:tc>
                <a:extLst>
                  <a:ext uri="{0D108BD9-81ED-4DB2-BD59-A6C34878D82A}">
                    <a16:rowId xmlns:a16="http://schemas.microsoft.com/office/drawing/2014/main" val="3795673780"/>
                  </a:ext>
                </a:extLst>
              </a:tr>
            </a:tbl>
          </a:graphicData>
        </a:graphic>
      </p:graphicFrame>
      <p:sp>
        <p:nvSpPr>
          <p:cNvPr id="18" name="TextBox 17"/>
          <p:cNvSpPr txBox="1"/>
          <p:nvPr/>
        </p:nvSpPr>
        <p:spPr>
          <a:xfrm>
            <a:off x="7923212" y="838200"/>
            <a:ext cx="2101729" cy="523220"/>
          </a:xfrm>
          <a:prstGeom prst="rect">
            <a:avLst/>
          </a:prstGeom>
          <a:noFill/>
        </p:spPr>
        <p:txBody>
          <a:bodyPr wrap="none" rtlCol="0">
            <a:spAutoFit/>
          </a:bodyPr>
          <a:lstStyle/>
          <a:p>
            <a:r>
              <a:rPr lang="en-US" sz="2800" dirty="0"/>
              <a:t>Departments</a:t>
            </a:r>
          </a:p>
        </p:txBody>
      </p:sp>
      <p:graphicFrame>
        <p:nvGraphicFramePr>
          <p:cNvPr id="14" name="Table 13"/>
          <p:cNvGraphicFramePr>
            <a:graphicFrameLocks noGrp="1"/>
          </p:cNvGraphicFramePr>
          <p:nvPr>
            <p:extLst>
              <p:ext uri="{D42A27DB-BD31-4B8C-83A1-F6EECF244321}">
                <p14:modId xmlns:p14="http://schemas.microsoft.com/office/powerpoint/2010/main" val="192381043"/>
              </p:ext>
            </p:extLst>
          </p:nvPr>
        </p:nvGraphicFramePr>
        <p:xfrm>
          <a:off x="1903412" y="3581400"/>
          <a:ext cx="8530862" cy="3108322"/>
        </p:xfrm>
        <a:graphic>
          <a:graphicData uri="http://schemas.openxmlformats.org/drawingml/2006/table">
            <a:tbl>
              <a:tblPr firstRow="1" bandRow="1">
                <a:tableStyleId>{7DF18680-E054-41AD-8BC1-D1AEF772440D}</a:tableStyleId>
              </a:tblPr>
              <a:tblGrid>
                <a:gridCol w="1907751">
                  <a:extLst>
                    <a:ext uri="{9D8B030D-6E8A-4147-A177-3AD203B41FA5}">
                      <a16:colId xmlns:a16="http://schemas.microsoft.com/office/drawing/2014/main" val="187285565"/>
                    </a:ext>
                  </a:extLst>
                </a:gridCol>
                <a:gridCol w="2070737">
                  <a:extLst>
                    <a:ext uri="{9D8B030D-6E8A-4147-A177-3AD203B41FA5}">
                      <a16:colId xmlns:a16="http://schemas.microsoft.com/office/drawing/2014/main" val="184855798"/>
                    </a:ext>
                  </a:extLst>
                </a:gridCol>
                <a:gridCol w="2070737">
                  <a:extLst>
                    <a:ext uri="{9D8B030D-6E8A-4147-A177-3AD203B41FA5}">
                      <a16:colId xmlns:a16="http://schemas.microsoft.com/office/drawing/2014/main" val="1774347793"/>
                    </a:ext>
                  </a:extLst>
                </a:gridCol>
                <a:gridCol w="2481637">
                  <a:extLst>
                    <a:ext uri="{9D8B030D-6E8A-4147-A177-3AD203B41FA5}">
                      <a16:colId xmlns:a16="http://schemas.microsoft.com/office/drawing/2014/main" val="1719306019"/>
                    </a:ext>
                  </a:extLst>
                </a:gridCol>
              </a:tblGrid>
              <a:tr h="444046">
                <a:tc>
                  <a:txBody>
                    <a:bodyPr/>
                    <a:lstStyle/>
                    <a:p>
                      <a:r>
                        <a:rPr lang="en-US" sz="2400" noProof="1">
                          <a:solidFill>
                            <a:schemeClr val="tx1"/>
                          </a:solidFill>
                        </a:rPr>
                        <a:t>EmployeeID</a:t>
                      </a:r>
                    </a:p>
                  </a:txBody>
                  <a:tcPr marL="78285" marR="78285" marT="39143" marB="39143">
                    <a:solidFill>
                      <a:srgbClr val="C6C0AA">
                        <a:alpha val="50000"/>
                      </a:srgbClr>
                    </a:solidFill>
                  </a:tcPr>
                </a:tc>
                <a:tc>
                  <a:txBody>
                    <a:bodyPr/>
                    <a:lstStyle/>
                    <a:p>
                      <a:r>
                        <a:rPr lang="en-US" sz="2400" noProof="1">
                          <a:solidFill>
                            <a:schemeClr val="tx1"/>
                          </a:solidFill>
                        </a:rPr>
                        <a:t>DepartmentID</a:t>
                      </a:r>
                    </a:p>
                  </a:txBody>
                  <a:tcPr marL="78285" marR="78285" marT="39143" marB="39143">
                    <a:solidFill>
                      <a:srgbClr val="C6C0AA">
                        <a:alpha val="50000"/>
                      </a:srgbClr>
                    </a:solidFill>
                  </a:tcPr>
                </a:tc>
                <a:tc>
                  <a:txBody>
                    <a:bodyPr/>
                    <a:lstStyle/>
                    <a:p>
                      <a:r>
                        <a:rPr lang="en-US" sz="2400" i="0" noProof="1">
                          <a:solidFill>
                            <a:schemeClr val="tx1"/>
                          </a:solidFill>
                        </a:rPr>
                        <a:t>DepartmentID</a:t>
                      </a:r>
                    </a:p>
                  </a:txBody>
                  <a:tcPr marL="78285" marR="78285" marT="39143" marB="39143">
                    <a:solidFill>
                      <a:srgbClr val="C6C0AA">
                        <a:alpha val="50000"/>
                      </a:srgbClr>
                    </a:solidFill>
                  </a:tcPr>
                </a:tc>
                <a:tc>
                  <a:txBody>
                    <a:bodyPr/>
                    <a:lstStyle/>
                    <a:p>
                      <a:r>
                        <a:rPr lang="en-US" sz="2400" i="0" noProof="1">
                          <a:solidFill>
                            <a:schemeClr val="tx1"/>
                          </a:solidFill>
                        </a:rPr>
                        <a:t>DepartmentName</a:t>
                      </a:r>
                    </a:p>
                  </a:txBody>
                  <a:tcPr marL="78285" marR="78285" marT="39143" marB="39143">
                    <a:solidFill>
                      <a:srgbClr val="C6C0AA">
                        <a:alpha val="50000"/>
                      </a:srgbClr>
                    </a:solidFill>
                  </a:tcPr>
                </a:tc>
                <a:extLst>
                  <a:ext uri="{0D108BD9-81ED-4DB2-BD59-A6C34878D82A}">
                    <a16:rowId xmlns:a16="http://schemas.microsoft.com/office/drawing/2014/main" val="1704253151"/>
                  </a:ext>
                </a:extLst>
              </a:tr>
              <a:tr h="444046">
                <a:tc>
                  <a:txBody>
                    <a:bodyPr/>
                    <a:lstStyle/>
                    <a:p>
                      <a:r>
                        <a:rPr lang="en-US" sz="2400" dirty="0">
                          <a:solidFill>
                            <a:schemeClr val="tx1"/>
                          </a:solidFill>
                        </a:rPr>
                        <a:t>263</a:t>
                      </a:r>
                      <a:endParaRPr lang="bg-BG" sz="2400" dirty="0">
                        <a:solidFill>
                          <a:schemeClr val="tx1"/>
                        </a:solidFill>
                      </a:endParaRPr>
                    </a:p>
                  </a:txBody>
                  <a:tcPr marL="78285" marR="78285" marT="39143" marB="39143">
                    <a:solidFill>
                      <a:srgbClr val="00B050">
                        <a:alpha val="50000"/>
                      </a:srgbClr>
                    </a:solidFill>
                  </a:tcPr>
                </a:tc>
                <a:tc>
                  <a:txBody>
                    <a:bodyPr/>
                    <a:lstStyle/>
                    <a:p>
                      <a:r>
                        <a:rPr lang="en-US" sz="2400" dirty="0">
                          <a:solidFill>
                            <a:schemeClr val="tx1"/>
                          </a:solidFill>
                        </a:rPr>
                        <a:t>3</a:t>
                      </a:r>
                      <a:endParaRPr lang="bg-BG" sz="2400" dirty="0">
                        <a:solidFill>
                          <a:schemeClr val="tx1"/>
                        </a:solidFill>
                      </a:endParaRPr>
                    </a:p>
                  </a:txBody>
                  <a:tcPr marL="78285" marR="78285" marT="39143" marB="39143">
                    <a:solidFill>
                      <a:srgbClr val="00B050">
                        <a:alpha val="50000"/>
                      </a:srgbClr>
                    </a:solidFill>
                  </a:tcPr>
                </a:tc>
                <a:tc>
                  <a:txBody>
                    <a:bodyPr/>
                    <a:lstStyle/>
                    <a:p>
                      <a:r>
                        <a:rPr lang="en-US" sz="2400" i="0" dirty="0">
                          <a:solidFill>
                            <a:schemeClr val="tx1"/>
                          </a:solidFill>
                        </a:rPr>
                        <a:t>3</a:t>
                      </a:r>
                      <a:endParaRPr lang="bg-BG" sz="2400" i="0" dirty="0">
                        <a:solidFill>
                          <a:schemeClr val="tx1"/>
                        </a:solidFill>
                      </a:endParaRPr>
                    </a:p>
                  </a:txBody>
                  <a:tcPr marL="78285" marR="78285" marT="39143" marB="39143">
                    <a:solidFill>
                      <a:srgbClr val="00B050">
                        <a:alpha val="50000"/>
                      </a:srgbClr>
                    </a:solidFill>
                  </a:tcPr>
                </a:tc>
                <a:tc>
                  <a:txBody>
                    <a:bodyPr/>
                    <a:lstStyle/>
                    <a:p>
                      <a:r>
                        <a:rPr lang="en-US" sz="2400" i="0" dirty="0">
                          <a:solidFill>
                            <a:schemeClr val="tx1"/>
                          </a:solidFill>
                        </a:rPr>
                        <a:t>Sales</a:t>
                      </a:r>
                      <a:endParaRPr lang="bg-BG" sz="2400" i="0" dirty="0">
                        <a:solidFill>
                          <a:schemeClr val="tx1"/>
                        </a:solidFill>
                      </a:endParaRPr>
                    </a:p>
                  </a:txBody>
                  <a:tcPr marL="78285" marR="78285" marT="39143" marB="39143">
                    <a:solidFill>
                      <a:srgbClr val="00B050">
                        <a:alpha val="50000"/>
                      </a:srgbClr>
                    </a:solidFill>
                  </a:tcPr>
                </a:tc>
                <a:extLst>
                  <a:ext uri="{0D108BD9-81ED-4DB2-BD59-A6C34878D82A}">
                    <a16:rowId xmlns:a16="http://schemas.microsoft.com/office/drawing/2014/main" val="723432538"/>
                  </a:ext>
                </a:extLst>
              </a:tr>
              <a:tr h="444046">
                <a:tc>
                  <a:txBody>
                    <a:bodyPr/>
                    <a:lstStyle/>
                    <a:p>
                      <a:r>
                        <a:rPr lang="en-US" sz="2400" dirty="0">
                          <a:solidFill>
                            <a:schemeClr val="tx1"/>
                          </a:solidFill>
                        </a:rPr>
                        <a:t>263</a:t>
                      </a:r>
                      <a:endParaRPr lang="bg-BG" sz="2400" dirty="0">
                        <a:solidFill>
                          <a:schemeClr val="tx1"/>
                        </a:solidFill>
                      </a:endParaRPr>
                    </a:p>
                  </a:txBody>
                  <a:tcPr marL="78285" marR="78285" marT="39143" marB="39143">
                    <a:solidFill>
                      <a:srgbClr val="00B050">
                        <a:alpha val="50000"/>
                      </a:srgbClr>
                    </a:solidFill>
                  </a:tcPr>
                </a:tc>
                <a:tc>
                  <a:txBody>
                    <a:bodyPr/>
                    <a:lstStyle/>
                    <a:p>
                      <a:r>
                        <a:rPr lang="en-US" sz="2400" dirty="0">
                          <a:solidFill>
                            <a:schemeClr val="tx1"/>
                          </a:solidFill>
                        </a:rPr>
                        <a:t>3</a:t>
                      </a:r>
                      <a:endParaRPr lang="bg-BG" sz="2400" dirty="0">
                        <a:solidFill>
                          <a:schemeClr val="tx1"/>
                        </a:solidFill>
                      </a:endParaRPr>
                    </a:p>
                  </a:txBody>
                  <a:tcPr marL="78285" marR="78285" marT="39143" marB="39143">
                    <a:solidFill>
                      <a:srgbClr val="00B050">
                        <a:alpha val="50000"/>
                      </a:srgbClr>
                    </a:solidFill>
                  </a:tcPr>
                </a:tc>
                <a:tc>
                  <a:txBody>
                    <a:bodyPr/>
                    <a:lstStyle/>
                    <a:p>
                      <a:r>
                        <a:rPr lang="en-US" sz="2400" i="0" dirty="0">
                          <a:solidFill>
                            <a:schemeClr val="tx1"/>
                          </a:solidFill>
                        </a:rPr>
                        <a:t>4</a:t>
                      </a:r>
                      <a:endParaRPr lang="bg-BG" sz="2400" i="0" dirty="0">
                        <a:solidFill>
                          <a:schemeClr val="tx1"/>
                        </a:solidFill>
                      </a:endParaRPr>
                    </a:p>
                  </a:txBody>
                  <a:tcPr marL="78285" marR="78285" marT="39143" marB="39143">
                    <a:solidFill>
                      <a:srgbClr val="00B050">
                        <a:alpha val="50000"/>
                      </a:srgbClr>
                    </a:solidFill>
                  </a:tcPr>
                </a:tc>
                <a:tc>
                  <a:txBody>
                    <a:bodyPr/>
                    <a:lstStyle/>
                    <a:p>
                      <a:r>
                        <a:rPr lang="en-US" sz="2400" i="0" dirty="0">
                          <a:solidFill>
                            <a:schemeClr val="tx1"/>
                          </a:solidFill>
                        </a:rPr>
                        <a:t>Marketing</a:t>
                      </a:r>
                      <a:endParaRPr lang="bg-BG" sz="2400" i="0" dirty="0">
                        <a:solidFill>
                          <a:schemeClr val="tx1"/>
                        </a:solidFill>
                      </a:endParaRPr>
                    </a:p>
                  </a:txBody>
                  <a:tcPr marL="78285" marR="78285" marT="39143" marB="39143">
                    <a:solidFill>
                      <a:srgbClr val="00B050">
                        <a:alpha val="50000"/>
                      </a:srgbClr>
                    </a:solidFill>
                  </a:tcPr>
                </a:tc>
                <a:extLst>
                  <a:ext uri="{0D108BD9-81ED-4DB2-BD59-A6C34878D82A}">
                    <a16:rowId xmlns:a16="http://schemas.microsoft.com/office/drawing/2014/main" val="458832188"/>
                  </a:ext>
                </a:extLst>
              </a:tr>
              <a:tr h="444046">
                <a:tc>
                  <a:txBody>
                    <a:bodyPr/>
                    <a:lstStyle/>
                    <a:p>
                      <a:r>
                        <a:rPr lang="en-US" sz="2400" dirty="0">
                          <a:solidFill>
                            <a:schemeClr val="tx1"/>
                          </a:solidFill>
                        </a:rPr>
                        <a:t>263</a:t>
                      </a:r>
                      <a:endParaRPr lang="bg-BG" sz="2400" dirty="0">
                        <a:solidFill>
                          <a:schemeClr val="tx1"/>
                        </a:solidFill>
                      </a:endParaRPr>
                    </a:p>
                  </a:txBody>
                  <a:tcPr marL="78285" marR="78285" marT="39143" marB="39143">
                    <a:solidFill>
                      <a:srgbClr val="00B050">
                        <a:alpha val="50000"/>
                      </a:srgbClr>
                    </a:solidFill>
                  </a:tcPr>
                </a:tc>
                <a:tc>
                  <a:txBody>
                    <a:bodyPr/>
                    <a:lstStyle/>
                    <a:p>
                      <a:r>
                        <a:rPr lang="en-US" sz="2400" dirty="0">
                          <a:solidFill>
                            <a:schemeClr val="tx1"/>
                          </a:solidFill>
                        </a:rPr>
                        <a:t>3</a:t>
                      </a:r>
                      <a:endParaRPr lang="bg-BG" sz="2400" dirty="0">
                        <a:solidFill>
                          <a:schemeClr val="tx1"/>
                        </a:solidFill>
                      </a:endParaRPr>
                    </a:p>
                  </a:txBody>
                  <a:tcPr marL="78285" marR="78285" marT="39143" marB="39143">
                    <a:solidFill>
                      <a:srgbClr val="00B050">
                        <a:alpha val="50000"/>
                      </a:srgbClr>
                    </a:solidFill>
                  </a:tcPr>
                </a:tc>
                <a:tc>
                  <a:txBody>
                    <a:bodyPr/>
                    <a:lstStyle/>
                    <a:p>
                      <a:r>
                        <a:rPr lang="en-US" sz="2400" i="0" dirty="0">
                          <a:solidFill>
                            <a:schemeClr val="tx1"/>
                          </a:solidFill>
                        </a:rPr>
                        <a:t>5</a:t>
                      </a:r>
                      <a:endParaRPr lang="bg-BG" sz="2400" i="0" dirty="0">
                        <a:solidFill>
                          <a:schemeClr val="tx1"/>
                        </a:solidFill>
                      </a:endParaRPr>
                    </a:p>
                  </a:txBody>
                  <a:tcPr marL="78285" marR="78285" marT="39143" marB="39143">
                    <a:solidFill>
                      <a:srgbClr val="00B050">
                        <a:alpha val="50000"/>
                      </a:srgbClr>
                    </a:solidFill>
                  </a:tcPr>
                </a:tc>
                <a:tc>
                  <a:txBody>
                    <a:bodyPr/>
                    <a:lstStyle/>
                    <a:p>
                      <a:r>
                        <a:rPr lang="en-GB" sz="2400" i="0" dirty="0">
                          <a:solidFill>
                            <a:schemeClr val="tx1"/>
                          </a:solidFill>
                        </a:rPr>
                        <a:t>Purchasing</a:t>
                      </a:r>
                      <a:endParaRPr lang="bg-BG" sz="2400" i="0" dirty="0">
                        <a:solidFill>
                          <a:schemeClr val="tx1"/>
                        </a:solidFill>
                      </a:endParaRPr>
                    </a:p>
                  </a:txBody>
                  <a:tcPr marL="78285" marR="78285" marT="39143" marB="39143">
                    <a:solidFill>
                      <a:srgbClr val="00B050">
                        <a:alpha val="50000"/>
                      </a:srgbClr>
                    </a:solidFill>
                  </a:tcPr>
                </a:tc>
                <a:extLst>
                  <a:ext uri="{0D108BD9-81ED-4DB2-BD59-A6C34878D82A}">
                    <a16:rowId xmlns:a16="http://schemas.microsoft.com/office/drawing/2014/main" val="3103787398"/>
                  </a:ext>
                </a:extLst>
              </a:tr>
              <a:tr h="444046">
                <a:tc>
                  <a:txBody>
                    <a:bodyPr/>
                    <a:lstStyle/>
                    <a:p>
                      <a:r>
                        <a:rPr lang="en-US" sz="2400" dirty="0">
                          <a:solidFill>
                            <a:schemeClr val="tx1"/>
                          </a:solidFill>
                        </a:rPr>
                        <a:t>270</a:t>
                      </a:r>
                      <a:endParaRPr lang="bg-BG" sz="2400" dirty="0">
                        <a:solidFill>
                          <a:schemeClr val="tx1"/>
                        </a:solidFill>
                      </a:endParaRPr>
                    </a:p>
                  </a:txBody>
                  <a:tcPr marL="78285" marR="78285" marT="39143" marB="39143">
                    <a:solidFill>
                      <a:srgbClr val="F3BE60">
                        <a:alpha val="50000"/>
                      </a:srgbClr>
                    </a:solidFill>
                  </a:tcPr>
                </a:tc>
                <a:tc>
                  <a:txBody>
                    <a:bodyPr/>
                    <a:lstStyle/>
                    <a:p>
                      <a:r>
                        <a:rPr lang="en-US" sz="2400" dirty="0">
                          <a:solidFill>
                            <a:schemeClr val="tx1"/>
                          </a:solidFill>
                        </a:rPr>
                        <a:t>NULL</a:t>
                      </a:r>
                      <a:endParaRPr lang="bg-BG" sz="2400" dirty="0">
                        <a:solidFill>
                          <a:schemeClr val="tx1"/>
                        </a:solidFill>
                      </a:endParaRPr>
                    </a:p>
                  </a:txBody>
                  <a:tcPr marL="78285" marR="78285" marT="39143" marB="39143">
                    <a:solidFill>
                      <a:srgbClr val="F3BE60">
                        <a:alpha val="50000"/>
                      </a:srgbClr>
                    </a:solidFill>
                  </a:tcPr>
                </a:tc>
                <a:tc>
                  <a:txBody>
                    <a:bodyPr/>
                    <a:lstStyle/>
                    <a:p>
                      <a:r>
                        <a:rPr lang="en-US" sz="2400" i="0" dirty="0">
                          <a:solidFill>
                            <a:schemeClr val="tx1"/>
                          </a:solidFill>
                        </a:rPr>
                        <a:t>3</a:t>
                      </a:r>
                      <a:endParaRPr lang="bg-BG" sz="2400" i="0" dirty="0">
                        <a:solidFill>
                          <a:schemeClr val="tx1"/>
                        </a:solidFill>
                      </a:endParaRPr>
                    </a:p>
                  </a:txBody>
                  <a:tcPr marL="78285" marR="78285" marT="39143" marB="39143">
                    <a:solidFill>
                      <a:srgbClr val="F3BE60">
                        <a:alpha val="50000"/>
                      </a:srgbClr>
                    </a:solidFill>
                  </a:tcPr>
                </a:tc>
                <a:tc>
                  <a:txBody>
                    <a:bodyPr/>
                    <a:lstStyle/>
                    <a:p>
                      <a:r>
                        <a:rPr lang="en-US" sz="2400" i="0" dirty="0">
                          <a:solidFill>
                            <a:schemeClr val="tx1"/>
                          </a:solidFill>
                        </a:rPr>
                        <a:t>Sales</a:t>
                      </a:r>
                      <a:endParaRPr lang="bg-BG" sz="2400" i="0" dirty="0">
                        <a:solidFill>
                          <a:schemeClr val="tx1"/>
                        </a:solidFill>
                      </a:endParaRPr>
                    </a:p>
                  </a:txBody>
                  <a:tcPr marL="78285" marR="78285" marT="39143" marB="39143">
                    <a:solidFill>
                      <a:srgbClr val="F3BE60">
                        <a:alpha val="50000"/>
                      </a:srgbClr>
                    </a:solidFill>
                  </a:tcPr>
                </a:tc>
                <a:extLst>
                  <a:ext uri="{0D108BD9-81ED-4DB2-BD59-A6C34878D82A}">
                    <a16:rowId xmlns:a16="http://schemas.microsoft.com/office/drawing/2014/main" val="3856432737"/>
                  </a:ext>
                </a:extLst>
              </a:tr>
              <a:tr h="444046">
                <a:tc>
                  <a:txBody>
                    <a:bodyPr/>
                    <a:lstStyle/>
                    <a:p>
                      <a:r>
                        <a:rPr lang="en-US" sz="2400" dirty="0">
                          <a:solidFill>
                            <a:schemeClr val="tx1"/>
                          </a:solidFill>
                        </a:rPr>
                        <a:t>270</a:t>
                      </a:r>
                      <a:endParaRPr lang="bg-BG" sz="2400" dirty="0">
                        <a:solidFill>
                          <a:schemeClr val="tx1"/>
                        </a:solidFill>
                      </a:endParaRPr>
                    </a:p>
                  </a:txBody>
                  <a:tcPr marL="78285" marR="78285" marT="39143" marB="39143">
                    <a:solidFill>
                      <a:srgbClr val="F3BE60">
                        <a:alpha val="50000"/>
                      </a:srgbClr>
                    </a:solidFill>
                  </a:tcPr>
                </a:tc>
                <a:tc>
                  <a:txBody>
                    <a:bodyPr/>
                    <a:lstStyle/>
                    <a:p>
                      <a:r>
                        <a:rPr lang="en-US" sz="2400" dirty="0">
                          <a:solidFill>
                            <a:schemeClr val="tx1"/>
                          </a:solidFill>
                        </a:rPr>
                        <a:t>NULL</a:t>
                      </a:r>
                      <a:endParaRPr lang="bg-BG" sz="2400" dirty="0">
                        <a:solidFill>
                          <a:schemeClr val="tx1"/>
                        </a:solidFill>
                      </a:endParaRPr>
                    </a:p>
                  </a:txBody>
                  <a:tcPr marL="78285" marR="78285" marT="39143" marB="39143">
                    <a:solidFill>
                      <a:srgbClr val="F3BE60">
                        <a:alpha val="50000"/>
                      </a:srgbClr>
                    </a:solidFill>
                  </a:tcPr>
                </a:tc>
                <a:tc>
                  <a:txBody>
                    <a:bodyPr/>
                    <a:lstStyle/>
                    <a:p>
                      <a:r>
                        <a:rPr lang="en-US" sz="2400" i="0" dirty="0">
                          <a:solidFill>
                            <a:schemeClr val="tx1"/>
                          </a:solidFill>
                        </a:rPr>
                        <a:t>4</a:t>
                      </a:r>
                      <a:endParaRPr lang="bg-BG" sz="2400" i="0" dirty="0">
                        <a:solidFill>
                          <a:schemeClr val="tx1"/>
                        </a:solidFill>
                      </a:endParaRPr>
                    </a:p>
                  </a:txBody>
                  <a:tcPr marL="78285" marR="78285" marT="39143" marB="39143">
                    <a:solidFill>
                      <a:srgbClr val="F3BE60">
                        <a:alpha val="50000"/>
                      </a:srgbClr>
                    </a:solidFill>
                  </a:tcPr>
                </a:tc>
                <a:tc>
                  <a:txBody>
                    <a:bodyPr/>
                    <a:lstStyle/>
                    <a:p>
                      <a:r>
                        <a:rPr lang="en-US" sz="2400" i="0" dirty="0">
                          <a:solidFill>
                            <a:schemeClr val="tx1"/>
                          </a:solidFill>
                        </a:rPr>
                        <a:t>Marketing</a:t>
                      </a:r>
                      <a:endParaRPr lang="bg-BG" sz="2400" i="0" dirty="0">
                        <a:solidFill>
                          <a:schemeClr val="tx1"/>
                        </a:solidFill>
                      </a:endParaRPr>
                    </a:p>
                  </a:txBody>
                  <a:tcPr marL="78285" marR="78285" marT="39143" marB="39143">
                    <a:solidFill>
                      <a:srgbClr val="F3BE60">
                        <a:alpha val="50000"/>
                      </a:srgbClr>
                    </a:solidFill>
                  </a:tcPr>
                </a:tc>
                <a:extLst>
                  <a:ext uri="{0D108BD9-81ED-4DB2-BD59-A6C34878D82A}">
                    <a16:rowId xmlns:a16="http://schemas.microsoft.com/office/drawing/2014/main" val="2719539950"/>
                  </a:ext>
                </a:extLst>
              </a:tr>
              <a:tr h="444046">
                <a:tc>
                  <a:txBody>
                    <a:bodyPr/>
                    <a:lstStyle/>
                    <a:p>
                      <a:r>
                        <a:rPr lang="en-US" sz="2400" dirty="0">
                          <a:solidFill>
                            <a:schemeClr val="tx1"/>
                          </a:solidFill>
                        </a:rPr>
                        <a:t>270</a:t>
                      </a:r>
                      <a:endParaRPr lang="bg-BG" sz="2400" dirty="0">
                        <a:solidFill>
                          <a:schemeClr val="tx1"/>
                        </a:solidFill>
                      </a:endParaRPr>
                    </a:p>
                  </a:txBody>
                  <a:tcPr marL="78285" marR="78285" marT="39143" marB="39143">
                    <a:solidFill>
                      <a:srgbClr val="F3BE60">
                        <a:alpha val="50000"/>
                      </a:srgbClr>
                    </a:solidFill>
                  </a:tcPr>
                </a:tc>
                <a:tc>
                  <a:txBody>
                    <a:bodyPr/>
                    <a:lstStyle/>
                    <a:p>
                      <a:r>
                        <a:rPr lang="en-US" sz="2400" dirty="0">
                          <a:solidFill>
                            <a:schemeClr val="tx1"/>
                          </a:solidFill>
                        </a:rPr>
                        <a:t>NULL</a:t>
                      </a:r>
                      <a:endParaRPr lang="bg-BG" sz="2400" dirty="0">
                        <a:solidFill>
                          <a:schemeClr val="tx1"/>
                        </a:solidFill>
                      </a:endParaRPr>
                    </a:p>
                  </a:txBody>
                  <a:tcPr marL="78285" marR="78285" marT="39143" marB="39143">
                    <a:solidFill>
                      <a:srgbClr val="F3BE60">
                        <a:alpha val="50000"/>
                      </a:srgbClr>
                    </a:solidFill>
                  </a:tcPr>
                </a:tc>
                <a:tc>
                  <a:txBody>
                    <a:bodyPr/>
                    <a:lstStyle/>
                    <a:p>
                      <a:r>
                        <a:rPr lang="en-US" sz="2400" i="0" dirty="0">
                          <a:solidFill>
                            <a:schemeClr val="tx1"/>
                          </a:solidFill>
                        </a:rPr>
                        <a:t>5</a:t>
                      </a:r>
                      <a:endParaRPr lang="bg-BG" sz="2400" i="0" dirty="0">
                        <a:solidFill>
                          <a:schemeClr val="tx1"/>
                        </a:solidFill>
                      </a:endParaRPr>
                    </a:p>
                  </a:txBody>
                  <a:tcPr marL="78285" marR="78285" marT="39143" marB="39143">
                    <a:solidFill>
                      <a:srgbClr val="F3BE60">
                        <a:alpha val="50000"/>
                      </a:srgbClr>
                    </a:solidFill>
                  </a:tcPr>
                </a:tc>
                <a:tc>
                  <a:txBody>
                    <a:bodyPr/>
                    <a:lstStyle/>
                    <a:p>
                      <a:r>
                        <a:rPr lang="en-GB" sz="2400" i="0" dirty="0">
                          <a:solidFill>
                            <a:schemeClr val="tx1"/>
                          </a:solidFill>
                        </a:rPr>
                        <a:t>Purchasing</a:t>
                      </a:r>
                      <a:endParaRPr lang="bg-BG" sz="2400" i="0" dirty="0">
                        <a:solidFill>
                          <a:schemeClr val="tx1"/>
                        </a:solidFill>
                      </a:endParaRPr>
                    </a:p>
                  </a:txBody>
                  <a:tcPr marL="78285" marR="78285" marT="39143" marB="39143">
                    <a:solidFill>
                      <a:srgbClr val="F3BE60">
                        <a:alpha val="50000"/>
                      </a:srgbClr>
                    </a:solidFill>
                  </a:tcPr>
                </a:tc>
                <a:extLst>
                  <a:ext uri="{0D108BD9-81ED-4DB2-BD59-A6C34878D82A}">
                    <a16:rowId xmlns:a16="http://schemas.microsoft.com/office/drawing/2014/main" val="2722110989"/>
                  </a:ext>
                </a:extLst>
              </a:tr>
            </a:tbl>
          </a:graphicData>
        </a:graphic>
      </p:graphicFrame>
      <p:sp>
        <p:nvSpPr>
          <p:cNvPr id="15" name="TextBox 14"/>
          <p:cNvSpPr txBox="1"/>
          <p:nvPr/>
        </p:nvSpPr>
        <p:spPr>
          <a:xfrm>
            <a:off x="5268620" y="3048000"/>
            <a:ext cx="1084079" cy="523220"/>
          </a:xfrm>
          <a:prstGeom prst="rect">
            <a:avLst/>
          </a:prstGeom>
          <a:noFill/>
        </p:spPr>
        <p:txBody>
          <a:bodyPr wrap="none" rtlCol="0">
            <a:spAutoFit/>
          </a:bodyPr>
          <a:lstStyle/>
          <a:p>
            <a:r>
              <a:rPr lang="en-US" sz="2800" dirty="0"/>
              <a:t>Result</a:t>
            </a:r>
          </a:p>
        </p:txBody>
      </p:sp>
      <p:cxnSp>
        <p:nvCxnSpPr>
          <p:cNvPr id="23" name="Straight Arrow Connector 22"/>
          <p:cNvCxnSpPr/>
          <p:nvPr/>
        </p:nvCxnSpPr>
        <p:spPr>
          <a:xfrm>
            <a:off x="4976375" y="2152651"/>
            <a:ext cx="1593286" cy="38100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4960317" y="2152651"/>
            <a:ext cx="1609344" cy="83820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4891270" y="2152650"/>
            <a:ext cx="1834418" cy="419102"/>
          </a:xfrm>
          <a:prstGeom prst="straightConnector1">
            <a:avLst/>
          </a:prstGeom>
          <a:ln w="47625">
            <a:solidFill>
              <a:srgbClr val="F3BE6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4891270" y="2571752"/>
            <a:ext cx="1838781" cy="19048"/>
          </a:xfrm>
          <a:prstGeom prst="straightConnector1">
            <a:avLst/>
          </a:prstGeom>
          <a:ln w="47625">
            <a:solidFill>
              <a:srgbClr val="F3BE6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4875212" y="2571752"/>
            <a:ext cx="1854839" cy="476248"/>
          </a:xfrm>
          <a:prstGeom prst="straightConnector1">
            <a:avLst/>
          </a:prstGeom>
          <a:ln w="47625">
            <a:solidFill>
              <a:srgbClr val="F3BE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896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500"/>
                                        <p:tgtEl>
                                          <p:spTgt spid="23"/>
                                        </p:tgtEl>
                                      </p:cBhvr>
                                    </p:animEffect>
                                  </p:childTnLst>
                                </p:cTn>
                              </p:par>
                              <p:par>
                                <p:cTn id="11" presetID="22" presetClass="entr" presetSubtype="8"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left)">
                                      <p:cBhvr>
                                        <p:cTn id="18" dur="500"/>
                                        <p:tgtEl>
                                          <p:spTgt spid="26"/>
                                        </p:tgtEl>
                                      </p:cBhvr>
                                    </p:animEffect>
                                  </p:childTnLst>
                                </p:cTn>
                              </p:par>
                              <p:par>
                                <p:cTn id="19" presetID="22" presetClass="entr" presetSubtype="8"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left)">
                                      <p:cBhvr>
                                        <p:cTn id="21" dur="500"/>
                                        <p:tgtEl>
                                          <p:spTgt spid="25"/>
                                        </p:tgtEl>
                                      </p:cBhvr>
                                    </p:animEffect>
                                  </p:childTnLst>
                                </p:cTn>
                              </p:par>
                              <p:par>
                                <p:cTn id="22" presetID="22" presetClass="entr" presetSubtype="8"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left)">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1217612" y="2667000"/>
            <a:ext cx="9674224" cy="169543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pPr marL="0" lvl="2"/>
            <a:r>
              <a:rPr lang="en-US" sz="3200" b="1" dirty="0">
                <a:solidFill>
                  <a:schemeClr val="tx2"/>
                </a:solidFill>
                <a:latin typeface="Consolas" panose="020B0609020204030204" pitchFamily="49" charset="0"/>
              </a:rPr>
              <a:t>SELECT * FROM Employees AS e</a:t>
            </a:r>
          </a:p>
          <a:p>
            <a:pPr marL="0" lvl="2"/>
            <a:r>
              <a:rPr lang="en-US" sz="3200" b="1" dirty="0">
                <a:solidFill>
                  <a:schemeClr val="tx2"/>
                </a:solidFill>
                <a:latin typeface="Consolas" panose="020B0609020204030204" pitchFamily="49" charset="0"/>
              </a:rPr>
              <a:t> </a:t>
            </a:r>
            <a:r>
              <a:rPr lang="en-US" sz="3200" b="1" dirty="0">
                <a:solidFill>
                  <a:schemeClr val="tx2">
                    <a:lumMod val="75000"/>
                  </a:schemeClr>
                </a:solidFill>
                <a:latin typeface="Consolas" panose="020B0609020204030204" pitchFamily="49" charset="0"/>
              </a:rPr>
              <a:t>CROSS JOIN </a:t>
            </a:r>
            <a:r>
              <a:rPr lang="en-US" sz="3200" b="1" dirty="0">
                <a:solidFill>
                  <a:schemeClr val="tx2"/>
                </a:solidFill>
                <a:latin typeface="Consolas" panose="020B0609020204030204" pitchFamily="49" charset="0"/>
              </a:rPr>
              <a:t>Departments AS d</a:t>
            </a:r>
          </a:p>
          <a:p>
            <a:pPr marL="0" lvl="2"/>
            <a:r>
              <a:rPr lang="en-US" sz="3200" b="1" dirty="0">
                <a:solidFill>
                  <a:schemeClr val="tx2"/>
                </a:solidFill>
                <a:latin typeface="Consolas" panose="020B0609020204030204" pitchFamily="49" charset="0"/>
              </a:rPr>
              <a:t> </a:t>
            </a:r>
            <a:endParaRPr lang="en-GB" sz="3200" dirty="0">
              <a:solidFill>
                <a:schemeClr val="tx2"/>
              </a:solidFill>
              <a:latin typeface="Consolas" panose="020B0609020204030204" pitchFamily="49" charset="0"/>
            </a:endParaRP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19</a:t>
            </a:fld>
            <a:endParaRPr lang="en-US" dirty="0"/>
          </a:p>
        </p:txBody>
      </p:sp>
      <p:sp>
        <p:nvSpPr>
          <p:cNvPr id="465922" name="Rectangle 2"/>
          <p:cNvSpPr>
            <a:spLocks noGrp="1" noChangeArrowheads="1"/>
          </p:cNvSpPr>
          <p:nvPr>
            <p:ph type="title"/>
          </p:nvPr>
        </p:nvSpPr>
        <p:spPr/>
        <p:txBody>
          <a:bodyPr/>
          <a:lstStyle/>
          <a:p>
            <a:r>
              <a:rPr lang="en-US" dirty="0"/>
              <a:t>Cross Join Syntax</a:t>
            </a:r>
            <a:endParaRPr lang="bg-BG" dirty="0"/>
          </a:p>
        </p:txBody>
      </p:sp>
      <p:sp>
        <p:nvSpPr>
          <p:cNvPr id="8" name="AutoShape 7"/>
          <p:cNvSpPr>
            <a:spLocks noChangeArrowheads="1"/>
          </p:cNvSpPr>
          <p:nvPr/>
        </p:nvSpPr>
        <p:spPr bwMode="auto">
          <a:xfrm>
            <a:off x="8422210" y="2956231"/>
            <a:ext cx="2932706" cy="558487"/>
          </a:xfrm>
          <a:prstGeom prst="wedgeRoundRectCallout">
            <a:avLst>
              <a:gd name="adj1" fmla="val -71507"/>
              <a:gd name="adj2" fmla="val 5216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Depatments</a:t>
            </a:r>
          </a:p>
        </p:txBody>
      </p:sp>
      <p:sp>
        <p:nvSpPr>
          <p:cNvPr id="13" name="AutoShape 7"/>
          <p:cNvSpPr>
            <a:spLocks noChangeArrowheads="1"/>
          </p:cNvSpPr>
          <p:nvPr/>
        </p:nvSpPr>
        <p:spPr bwMode="auto">
          <a:xfrm>
            <a:off x="5806019" y="1920163"/>
            <a:ext cx="2971800" cy="558485"/>
          </a:xfrm>
          <a:prstGeom prst="wedgeRoundRectCallout">
            <a:avLst>
              <a:gd name="adj1" fmla="val -45949"/>
              <a:gd name="adj2" fmla="val 8569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Employees</a:t>
            </a:r>
          </a:p>
        </p:txBody>
      </p:sp>
      <p:sp>
        <p:nvSpPr>
          <p:cNvPr id="9" name="AutoShape 7"/>
          <p:cNvSpPr>
            <a:spLocks noChangeArrowheads="1"/>
          </p:cNvSpPr>
          <p:nvPr/>
        </p:nvSpPr>
        <p:spPr bwMode="auto">
          <a:xfrm>
            <a:off x="3503612" y="4520309"/>
            <a:ext cx="2150007" cy="856462"/>
          </a:xfrm>
          <a:prstGeom prst="wedgeRoundRectCallout">
            <a:avLst>
              <a:gd name="adj1" fmla="val 26263"/>
              <a:gd name="adj2" fmla="val -7616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No Join Conditions</a:t>
            </a:r>
          </a:p>
        </p:txBody>
      </p:sp>
      <p:sp>
        <p:nvSpPr>
          <p:cNvPr id="15" name="AutoShape 7"/>
          <p:cNvSpPr>
            <a:spLocks noChangeArrowheads="1"/>
          </p:cNvSpPr>
          <p:nvPr/>
        </p:nvSpPr>
        <p:spPr bwMode="auto">
          <a:xfrm>
            <a:off x="74612" y="3810000"/>
            <a:ext cx="1371600" cy="737683"/>
          </a:xfrm>
          <a:prstGeom prst="wedgeRoundRectCallout">
            <a:avLst>
              <a:gd name="adj1" fmla="val 75077"/>
              <a:gd name="adj2" fmla="val -6840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Cross </a:t>
            </a:r>
            <a:br>
              <a:rPr lang="en-US" sz="2800" noProof="1">
                <a:solidFill>
                  <a:srgbClr val="FFFFFF"/>
                </a:solidFill>
              </a:rPr>
            </a:br>
            <a:r>
              <a:rPr lang="en-US" sz="2800" noProof="1">
                <a:solidFill>
                  <a:srgbClr val="FFFFFF"/>
                </a:solidFill>
              </a:rPr>
              <a:t>Join</a:t>
            </a:r>
          </a:p>
        </p:txBody>
      </p:sp>
    </p:spTree>
    <p:extLst>
      <p:ext uri="{BB962C8B-B14F-4D97-AF65-F5344CB8AC3E}">
        <p14:creationId xmlns:p14="http://schemas.microsoft.com/office/powerpoint/2010/main" val="3681712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9"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US" dirty="0"/>
              <a:t>Table of Content</a:t>
            </a:r>
            <a:endParaRPr lang="bg-BG" dirty="0"/>
          </a:p>
        </p:txBody>
      </p:sp>
      <p:sp>
        <p:nvSpPr>
          <p:cNvPr id="444419" name="Rectangle 3"/>
          <p:cNvSpPr>
            <a:spLocks noGrp="1" noChangeArrowheads="1"/>
          </p:cNvSpPr>
          <p:nvPr>
            <p:ph idx="4294967295"/>
          </p:nvPr>
        </p:nvSpPr>
        <p:spPr>
          <a:xfrm>
            <a:off x="190413" y="1191467"/>
            <a:ext cx="11804822" cy="5530010"/>
          </a:xfrm>
        </p:spPr>
        <p:txBody>
          <a:bodyPr>
            <a:normAutofit/>
          </a:bodyPr>
          <a:lstStyle/>
          <a:p>
            <a:pPr marL="444500" indent="-444500">
              <a:lnSpc>
                <a:spcPct val="100000"/>
              </a:lnSpc>
              <a:buFontTx/>
              <a:buAutoNum type="arabicPeriod"/>
            </a:pPr>
            <a:r>
              <a:rPr lang="en-US" sz="3200" dirty="0"/>
              <a:t>Joins</a:t>
            </a:r>
          </a:p>
          <a:p>
            <a:pPr marL="444500" indent="-444500">
              <a:lnSpc>
                <a:spcPct val="100000"/>
              </a:lnSpc>
              <a:buFontTx/>
              <a:buAutoNum type="arabicPeriod"/>
            </a:pPr>
            <a:r>
              <a:rPr lang="en-US" sz="3200" dirty="0"/>
              <a:t>Subqueries</a:t>
            </a:r>
          </a:p>
          <a:p>
            <a:pPr marL="444500" indent="-444500">
              <a:lnSpc>
                <a:spcPct val="100000"/>
              </a:lnSpc>
              <a:buFontTx/>
              <a:buAutoNum type="arabicPeriod"/>
            </a:pPr>
            <a:r>
              <a:rPr lang="en-US" sz="3200" dirty="0"/>
              <a:t>Common Table Expressions (CTE)</a:t>
            </a:r>
          </a:p>
          <a:p>
            <a:pPr marL="444500" indent="-444500">
              <a:lnSpc>
                <a:spcPct val="100000"/>
              </a:lnSpc>
              <a:buFontTx/>
              <a:buAutoNum type="arabicPeriod"/>
            </a:pPr>
            <a:r>
              <a:rPr lang="en-US" sz="3200" dirty="0"/>
              <a:t>Indices</a:t>
            </a:r>
          </a:p>
        </p:txBody>
      </p:sp>
      <p:sp>
        <p:nvSpPr>
          <p:cNvPr id="2" name="Slide Number Placeholder 1"/>
          <p:cNvSpPr>
            <a:spLocks noGrp="1"/>
          </p:cNvSpPr>
          <p:nvPr>
            <p:ph type="sldNum" sz="quarter" idx="4"/>
          </p:nvPr>
        </p:nvSpPr>
        <p:spPr>
          <a:xfrm>
            <a:off x="11566412" y="6525002"/>
            <a:ext cx="428822" cy="196477"/>
          </a:xfrm>
        </p:spPr>
        <p:txBody>
          <a:bodyPr/>
          <a:lstStyle/>
          <a:p>
            <a:fld id="{C014DD1E-5D91-48A3-AD6D-45FBA980D106}" type="slidenum">
              <a:rPr lang="en-US" smtClean="0"/>
              <a:pPr/>
              <a:t>2</a:t>
            </a:fld>
            <a:endParaRPr lang="en-US" dirty="0"/>
          </a:p>
        </p:txBody>
      </p:sp>
      <p:pic>
        <p:nvPicPr>
          <p:cNvPr id="7" name="Picture 7"/>
          <p:cNvPicPr>
            <a:picLocks noChangeAspect="1"/>
          </p:cNvPicPr>
          <p:nvPr/>
        </p:nvPicPr>
        <p:blipFill>
          <a:blip r:embed="rId3"/>
          <a:stretch>
            <a:fillRect/>
          </a:stretch>
        </p:blipFill>
        <p:spPr>
          <a:xfrm>
            <a:off x="8741997" y="2049657"/>
            <a:ext cx="3074424" cy="3964248"/>
          </a:xfrm>
          <a:prstGeom prst="rect">
            <a:avLst/>
          </a:prstGeom>
        </p:spPr>
      </p:pic>
      <p:pic>
        <p:nvPicPr>
          <p:cNvPr id="11" name="Picture 2" descr="db, status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1012" y="4450262"/>
            <a:ext cx="1901402" cy="1877032"/>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2" descr="http://www.graphicsfuel.com/wp-content/uploads/2012/07/books-icon-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73479" y="4127455"/>
            <a:ext cx="2522646" cy="252264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111368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4419">
                                            <p:txEl>
                                              <p:pRg st="1" end="1"/>
                                            </p:txEl>
                                          </p:spTgt>
                                        </p:tgtEl>
                                        <p:attrNameLst>
                                          <p:attrName>style.visibility</p:attrName>
                                        </p:attrNameLst>
                                      </p:cBhvr>
                                      <p:to>
                                        <p:strVal val="visible"/>
                                      </p:to>
                                    </p:set>
                                    <p:animEffect transition="in" filter="fade">
                                      <p:cBhvr>
                                        <p:cTn id="7" dur="500"/>
                                        <p:tgtEl>
                                          <p:spTgt spid="44441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4419">
                                            <p:txEl>
                                              <p:pRg st="2" end="2"/>
                                            </p:txEl>
                                          </p:spTgt>
                                        </p:tgtEl>
                                        <p:attrNameLst>
                                          <p:attrName>style.visibility</p:attrName>
                                        </p:attrNameLst>
                                      </p:cBhvr>
                                      <p:to>
                                        <p:strVal val="visible"/>
                                      </p:to>
                                    </p:set>
                                    <p:animEffect transition="in" filter="fade">
                                      <p:cBhvr>
                                        <p:cTn id="12" dur="500"/>
                                        <p:tgtEl>
                                          <p:spTgt spid="44441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4419">
                                            <p:txEl>
                                              <p:pRg st="3" end="3"/>
                                            </p:txEl>
                                          </p:spTgt>
                                        </p:tgtEl>
                                        <p:attrNameLst>
                                          <p:attrName>style.visibility</p:attrName>
                                        </p:attrNameLst>
                                      </p:cBhvr>
                                      <p:to>
                                        <p:strVal val="visible"/>
                                      </p:to>
                                    </p:set>
                                    <p:animEffect transition="in" filter="fade">
                                      <p:cBhvr>
                                        <p:cTn id="17" dur="500"/>
                                        <p:tgtEl>
                                          <p:spTgt spid="4444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20</a:t>
            </a:fld>
            <a:endParaRPr lang="en-US" dirty="0"/>
          </a:p>
        </p:txBody>
      </p:sp>
      <p:sp>
        <p:nvSpPr>
          <p:cNvPr id="4" name="Title 3"/>
          <p:cNvSpPr>
            <a:spLocks noGrp="1"/>
          </p:cNvSpPr>
          <p:nvPr>
            <p:ph type="title"/>
          </p:nvPr>
        </p:nvSpPr>
        <p:spPr/>
        <p:txBody>
          <a:bodyPr/>
          <a:lstStyle/>
          <a:p>
            <a:r>
              <a:rPr lang="en-US" dirty="0"/>
              <a:t>Join Overview</a:t>
            </a:r>
          </a:p>
        </p:txBody>
      </p:sp>
      <p:grpSp>
        <p:nvGrpSpPr>
          <p:cNvPr id="32" name="Group 31"/>
          <p:cNvGrpSpPr/>
          <p:nvPr/>
        </p:nvGrpSpPr>
        <p:grpSpPr>
          <a:xfrm>
            <a:off x="1827212" y="2286000"/>
            <a:ext cx="3276600" cy="457200"/>
            <a:chOff x="1827212" y="3048000"/>
            <a:chExt cx="3276600" cy="457200"/>
          </a:xfrm>
        </p:grpSpPr>
        <p:sp>
          <p:nvSpPr>
            <p:cNvPr id="5" name="Rectangle 4"/>
            <p:cNvSpPr/>
            <p:nvPr/>
          </p:nvSpPr>
          <p:spPr>
            <a:xfrm>
              <a:off x="1827212" y="30480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John</a:t>
              </a:r>
            </a:p>
          </p:txBody>
        </p:sp>
        <p:sp>
          <p:nvSpPr>
            <p:cNvPr id="10" name="Rectangle 9"/>
            <p:cNvSpPr/>
            <p:nvPr/>
          </p:nvSpPr>
          <p:spPr>
            <a:xfrm>
              <a:off x="3960812" y="30480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p>
          </p:txBody>
        </p:sp>
      </p:grpSp>
      <p:grpSp>
        <p:nvGrpSpPr>
          <p:cNvPr id="31" name="Group 30"/>
          <p:cNvGrpSpPr/>
          <p:nvPr/>
        </p:nvGrpSpPr>
        <p:grpSpPr>
          <a:xfrm>
            <a:off x="1827212" y="1828800"/>
            <a:ext cx="3276600" cy="457200"/>
            <a:chOff x="1827212" y="2590800"/>
            <a:chExt cx="3276600" cy="457200"/>
          </a:xfrm>
        </p:grpSpPr>
        <p:sp>
          <p:nvSpPr>
            <p:cNvPr id="6" name="Rectangle 5"/>
            <p:cNvSpPr/>
            <p:nvPr/>
          </p:nvSpPr>
          <p:spPr>
            <a:xfrm>
              <a:off x="1827212" y="25908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Sally</a:t>
              </a:r>
            </a:p>
          </p:txBody>
        </p:sp>
        <p:sp>
          <p:nvSpPr>
            <p:cNvPr id="11" name="Rectangle 10"/>
            <p:cNvSpPr/>
            <p:nvPr/>
          </p:nvSpPr>
          <p:spPr>
            <a:xfrm>
              <a:off x="3960812" y="25908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13</a:t>
              </a:r>
            </a:p>
          </p:txBody>
        </p:sp>
      </p:grpSp>
      <p:grpSp>
        <p:nvGrpSpPr>
          <p:cNvPr id="33" name="Group 32"/>
          <p:cNvGrpSpPr/>
          <p:nvPr/>
        </p:nvGrpSpPr>
        <p:grpSpPr>
          <a:xfrm>
            <a:off x="1827212" y="2743200"/>
            <a:ext cx="3276600" cy="457200"/>
            <a:chOff x="1827212" y="3962400"/>
            <a:chExt cx="3276600" cy="457200"/>
          </a:xfrm>
        </p:grpSpPr>
        <p:sp>
          <p:nvSpPr>
            <p:cNvPr id="7" name="Rectangle 6"/>
            <p:cNvSpPr/>
            <p:nvPr/>
          </p:nvSpPr>
          <p:spPr>
            <a:xfrm>
              <a:off x="1827212" y="39624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Michael</a:t>
              </a:r>
            </a:p>
          </p:txBody>
        </p:sp>
        <p:sp>
          <p:nvSpPr>
            <p:cNvPr id="12" name="Rectangle 11"/>
            <p:cNvSpPr/>
            <p:nvPr/>
          </p:nvSpPr>
          <p:spPr>
            <a:xfrm>
              <a:off x="3960812" y="39624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22</a:t>
              </a:r>
            </a:p>
          </p:txBody>
        </p:sp>
      </p:grpSp>
      <p:grpSp>
        <p:nvGrpSpPr>
          <p:cNvPr id="34" name="Group 33"/>
          <p:cNvGrpSpPr/>
          <p:nvPr/>
        </p:nvGrpSpPr>
        <p:grpSpPr>
          <a:xfrm>
            <a:off x="1827212" y="3200400"/>
            <a:ext cx="3276600" cy="457200"/>
            <a:chOff x="1827212" y="4876800"/>
            <a:chExt cx="3276600" cy="457200"/>
          </a:xfrm>
        </p:grpSpPr>
        <p:sp>
          <p:nvSpPr>
            <p:cNvPr id="8" name="Rectangle 7"/>
            <p:cNvSpPr/>
            <p:nvPr/>
          </p:nvSpPr>
          <p:spPr>
            <a:xfrm>
              <a:off x="1827212" y="48768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Bob</a:t>
              </a:r>
            </a:p>
          </p:txBody>
        </p:sp>
        <p:sp>
          <p:nvSpPr>
            <p:cNvPr id="13" name="Rectangle 12"/>
            <p:cNvSpPr/>
            <p:nvPr/>
          </p:nvSpPr>
          <p:spPr>
            <a:xfrm>
              <a:off x="3960812" y="48768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grpSp>
      <p:grpSp>
        <p:nvGrpSpPr>
          <p:cNvPr id="35" name="Group 34"/>
          <p:cNvGrpSpPr/>
          <p:nvPr/>
        </p:nvGrpSpPr>
        <p:grpSpPr>
          <a:xfrm>
            <a:off x="1827212" y="4114800"/>
            <a:ext cx="3276600" cy="457200"/>
            <a:chOff x="1827212" y="5334000"/>
            <a:chExt cx="3276600" cy="457200"/>
          </a:xfrm>
        </p:grpSpPr>
        <p:sp>
          <p:nvSpPr>
            <p:cNvPr id="9" name="Rectangle 8"/>
            <p:cNvSpPr/>
            <p:nvPr/>
          </p:nvSpPr>
          <p:spPr>
            <a:xfrm>
              <a:off x="1827212" y="53340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Jessica</a:t>
              </a:r>
            </a:p>
          </p:txBody>
        </p:sp>
        <p:sp>
          <p:nvSpPr>
            <p:cNvPr id="14" name="Rectangle 13"/>
            <p:cNvSpPr/>
            <p:nvPr/>
          </p:nvSpPr>
          <p:spPr>
            <a:xfrm>
              <a:off x="3960812" y="53340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15</a:t>
              </a:r>
            </a:p>
          </p:txBody>
        </p:sp>
      </p:grpSp>
      <p:grpSp>
        <p:nvGrpSpPr>
          <p:cNvPr id="37" name="Group 36"/>
          <p:cNvGrpSpPr/>
          <p:nvPr/>
        </p:nvGrpSpPr>
        <p:grpSpPr>
          <a:xfrm>
            <a:off x="6551612" y="2286000"/>
            <a:ext cx="3810000" cy="457200"/>
            <a:chOff x="6551612" y="3048000"/>
            <a:chExt cx="3810000" cy="457200"/>
          </a:xfrm>
        </p:grpSpPr>
        <p:sp>
          <p:nvSpPr>
            <p:cNvPr id="16" name="Rectangle 15"/>
            <p:cNvSpPr/>
            <p:nvPr/>
          </p:nvSpPr>
          <p:spPr>
            <a:xfrm flipH="1">
              <a:off x="7694612" y="30480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Marketing</a:t>
              </a:r>
            </a:p>
          </p:txBody>
        </p:sp>
        <p:sp>
          <p:nvSpPr>
            <p:cNvPr id="21" name="Rectangle 20"/>
            <p:cNvSpPr/>
            <p:nvPr/>
          </p:nvSpPr>
          <p:spPr>
            <a:xfrm flipH="1">
              <a:off x="6551612" y="30480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p>
          </p:txBody>
        </p:sp>
      </p:grpSp>
      <p:grpSp>
        <p:nvGrpSpPr>
          <p:cNvPr id="38" name="Group 37"/>
          <p:cNvGrpSpPr/>
          <p:nvPr/>
        </p:nvGrpSpPr>
        <p:grpSpPr>
          <a:xfrm>
            <a:off x="6551612" y="3200400"/>
            <a:ext cx="3810000" cy="457200"/>
            <a:chOff x="6551612" y="3962400"/>
            <a:chExt cx="3810000" cy="457200"/>
          </a:xfrm>
        </p:grpSpPr>
        <p:sp>
          <p:nvSpPr>
            <p:cNvPr id="17" name="Rectangle 16"/>
            <p:cNvSpPr/>
            <p:nvPr/>
          </p:nvSpPr>
          <p:spPr>
            <a:xfrm flipH="1">
              <a:off x="7694612" y="39624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Engineering</a:t>
              </a:r>
            </a:p>
          </p:txBody>
        </p:sp>
        <p:sp>
          <p:nvSpPr>
            <p:cNvPr id="22" name="Rectangle 21"/>
            <p:cNvSpPr/>
            <p:nvPr/>
          </p:nvSpPr>
          <p:spPr>
            <a:xfrm flipH="1">
              <a:off x="6551612" y="39624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22</a:t>
              </a:r>
            </a:p>
          </p:txBody>
        </p:sp>
      </p:grpSp>
      <p:grpSp>
        <p:nvGrpSpPr>
          <p:cNvPr id="39" name="Group 38"/>
          <p:cNvGrpSpPr/>
          <p:nvPr/>
        </p:nvGrpSpPr>
        <p:grpSpPr>
          <a:xfrm>
            <a:off x="6551612" y="3657600"/>
            <a:ext cx="3810000" cy="457200"/>
            <a:chOff x="6551612" y="4419600"/>
            <a:chExt cx="3810000" cy="457200"/>
          </a:xfrm>
        </p:grpSpPr>
        <p:sp>
          <p:nvSpPr>
            <p:cNvPr id="18" name="Rectangle 17"/>
            <p:cNvSpPr/>
            <p:nvPr/>
          </p:nvSpPr>
          <p:spPr>
            <a:xfrm flipH="1">
              <a:off x="7694612" y="44196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Sales</a:t>
              </a:r>
            </a:p>
          </p:txBody>
        </p:sp>
        <p:sp>
          <p:nvSpPr>
            <p:cNvPr id="23" name="Rectangle 22"/>
            <p:cNvSpPr/>
            <p:nvPr/>
          </p:nvSpPr>
          <p:spPr>
            <a:xfrm flipH="1">
              <a:off x="6551612" y="44196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grpSp>
        <p:nvGrpSpPr>
          <p:cNvPr id="40" name="Group 39"/>
          <p:cNvGrpSpPr/>
          <p:nvPr/>
        </p:nvGrpSpPr>
        <p:grpSpPr>
          <a:xfrm>
            <a:off x="6551612" y="4114800"/>
            <a:ext cx="3810000" cy="457200"/>
            <a:chOff x="6551612" y="4876800"/>
            <a:chExt cx="3810000" cy="457200"/>
          </a:xfrm>
        </p:grpSpPr>
        <p:sp>
          <p:nvSpPr>
            <p:cNvPr id="19" name="Rectangle 18"/>
            <p:cNvSpPr/>
            <p:nvPr/>
          </p:nvSpPr>
          <p:spPr>
            <a:xfrm flipH="1">
              <a:off x="7694612" y="48768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Executive</a:t>
              </a:r>
            </a:p>
          </p:txBody>
        </p:sp>
        <p:sp>
          <p:nvSpPr>
            <p:cNvPr id="24" name="Rectangle 23"/>
            <p:cNvSpPr/>
            <p:nvPr/>
          </p:nvSpPr>
          <p:spPr>
            <a:xfrm flipH="1">
              <a:off x="6551612" y="48768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grpSp>
      <p:cxnSp>
        <p:nvCxnSpPr>
          <p:cNvPr id="42" name="Connector: Elbow 41"/>
          <p:cNvCxnSpPr>
            <a:cxnSpLocks/>
          </p:cNvCxnSpPr>
          <p:nvPr/>
        </p:nvCxnSpPr>
        <p:spPr>
          <a:xfrm rot="16200000" flipH="1">
            <a:off x="5827712" y="3282951"/>
            <a:ext cx="12700" cy="2590800"/>
          </a:xfrm>
          <a:prstGeom prst="bentConnector3">
            <a:avLst>
              <a:gd name="adj1" fmla="val 4538031"/>
            </a:avLst>
          </a:prstGeom>
          <a:ln w="571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143007" y="5237491"/>
            <a:ext cx="1382110" cy="523220"/>
          </a:xfrm>
          <a:prstGeom prst="rect">
            <a:avLst/>
          </a:prstGeom>
          <a:noFill/>
        </p:spPr>
        <p:txBody>
          <a:bodyPr wrap="none" rtlCol="0">
            <a:spAutoFit/>
          </a:bodyPr>
          <a:lstStyle/>
          <a:p>
            <a:pPr algn="ctr"/>
            <a:r>
              <a:rPr lang="en-US" sz="2800" dirty="0"/>
              <a:t>Relation</a:t>
            </a:r>
          </a:p>
        </p:txBody>
      </p:sp>
      <p:grpSp>
        <p:nvGrpSpPr>
          <p:cNvPr id="55" name="Group 54"/>
          <p:cNvGrpSpPr/>
          <p:nvPr/>
        </p:nvGrpSpPr>
        <p:grpSpPr>
          <a:xfrm>
            <a:off x="1827212" y="3657600"/>
            <a:ext cx="3276600" cy="457200"/>
            <a:chOff x="1827212" y="4876800"/>
            <a:chExt cx="3276600" cy="457200"/>
          </a:xfrm>
        </p:grpSpPr>
        <p:sp>
          <p:nvSpPr>
            <p:cNvPr id="56" name="Rectangle 55"/>
            <p:cNvSpPr/>
            <p:nvPr/>
          </p:nvSpPr>
          <p:spPr>
            <a:xfrm>
              <a:off x="1827212" y="48768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Robin</a:t>
              </a:r>
            </a:p>
          </p:txBody>
        </p:sp>
        <p:sp>
          <p:nvSpPr>
            <p:cNvPr id="57" name="Rectangle 56"/>
            <p:cNvSpPr/>
            <p:nvPr/>
          </p:nvSpPr>
          <p:spPr>
            <a:xfrm>
              <a:off x="3960812" y="48768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grpSp>
      <p:grpSp>
        <p:nvGrpSpPr>
          <p:cNvPr id="58" name="Group 57"/>
          <p:cNvGrpSpPr/>
          <p:nvPr/>
        </p:nvGrpSpPr>
        <p:grpSpPr>
          <a:xfrm>
            <a:off x="6551612" y="2743200"/>
            <a:ext cx="3810000" cy="457200"/>
            <a:chOff x="6551612" y="4419600"/>
            <a:chExt cx="3810000" cy="457200"/>
          </a:xfrm>
        </p:grpSpPr>
        <p:sp>
          <p:nvSpPr>
            <p:cNvPr id="59" name="Rectangle 58"/>
            <p:cNvSpPr/>
            <p:nvPr/>
          </p:nvSpPr>
          <p:spPr>
            <a:xfrm flipH="1">
              <a:off x="7694612" y="44196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HR</a:t>
              </a:r>
            </a:p>
          </p:txBody>
        </p:sp>
        <p:sp>
          <p:nvSpPr>
            <p:cNvPr id="60" name="Rectangle 59"/>
            <p:cNvSpPr/>
            <p:nvPr/>
          </p:nvSpPr>
          <p:spPr>
            <a:xfrm flipH="1">
              <a:off x="6551612" y="44196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a:t>
              </a:r>
            </a:p>
          </p:txBody>
        </p:sp>
      </p:grpSp>
      <p:grpSp>
        <p:nvGrpSpPr>
          <p:cNvPr id="61" name="Group 60"/>
          <p:cNvGrpSpPr/>
          <p:nvPr/>
        </p:nvGrpSpPr>
        <p:grpSpPr>
          <a:xfrm>
            <a:off x="6551612" y="1828800"/>
            <a:ext cx="3810000" cy="457200"/>
            <a:chOff x="6551612" y="2133600"/>
            <a:chExt cx="3810000" cy="457200"/>
          </a:xfrm>
        </p:grpSpPr>
        <p:sp>
          <p:nvSpPr>
            <p:cNvPr id="62" name="Rectangle 61"/>
            <p:cNvSpPr/>
            <p:nvPr/>
          </p:nvSpPr>
          <p:spPr>
            <a:xfrm flipH="1">
              <a:off x="7694612" y="21336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Accounting</a:t>
              </a:r>
            </a:p>
          </p:txBody>
        </p:sp>
        <p:sp>
          <p:nvSpPr>
            <p:cNvPr id="63" name="Rectangle 62"/>
            <p:cNvSpPr/>
            <p:nvPr/>
          </p:nvSpPr>
          <p:spPr>
            <a:xfrm flipH="1">
              <a:off x="6551612" y="21336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18</a:t>
              </a:r>
            </a:p>
          </p:txBody>
        </p:sp>
      </p:grpSp>
    </p:spTree>
    <p:extLst>
      <p:ext uri="{BB962C8B-B14F-4D97-AF65-F5344CB8AC3E}">
        <p14:creationId xmlns:p14="http://schemas.microsoft.com/office/powerpoint/2010/main" val="5729414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21</a:t>
            </a:fld>
            <a:endParaRPr lang="en-US" dirty="0"/>
          </a:p>
        </p:txBody>
      </p:sp>
      <p:sp>
        <p:nvSpPr>
          <p:cNvPr id="4" name="Title 3"/>
          <p:cNvSpPr>
            <a:spLocks noGrp="1"/>
          </p:cNvSpPr>
          <p:nvPr>
            <p:ph type="title"/>
          </p:nvPr>
        </p:nvSpPr>
        <p:spPr/>
        <p:txBody>
          <a:bodyPr/>
          <a:lstStyle/>
          <a:p>
            <a:r>
              <a:rPr lang="en-US" dirty="0"/>
              <a:t>Join Overview</a:t>
            </a:r>
          </a:p>
        </p:txBody>
      </p:sp>
      <p:grpSp>
        <p:nvGrpSpPr>
          <p:cNvPr id="32" name="Group 31"/>
          <p:cNvGrpSpPr/>
          <p:nvPr/>
        </p:nvGrpSpPr>
        <p:grpSpPr>
          <a:xfrm>
            <a:off x="1827212" y="2743200"/>
            <a:ext cx="3276600" cy="457200"/>
            <a:chOff x="1827212" y="3048000"/>
            <a:chExt cx="3276600" cy="457200"/>
          </a:xfrm>
        </p:grpSpPr>
        <p:sp>
          <p:nvSpPr>
            <p:cNvPr id="5" name="Rectangle 4"/>
            <p:cNvSpPr/>
            <p:nvPr/>
          </p:nvSpPr>
          <p:spPr>
            <a:xfrm>
              <a:off x="1827212" y="30480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John</a:t>
              </a:r>
            </a:p>
          </p:txBody>
        </p:sp>
        <p:sp>
          <p:nvSpPr>
            <p:cNvPr id="10" name="Rectangle 9"/>
            <p:cNvSpPr/>
            <p:nvPr/>
          </p:nvSpPr>
          <p:spPr>
            <a:xfrm>
              <a:off x="3960812" y="30480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p>
          </p:txBody>
        </p:sp>
      </p:grpSp>
      <p:grpSp>
        <p:nvGrpSpPr>
          <p:cNvPr id="31" name="Group 30"/>
          <p:cNvGrpSpPr/>
          <p:nvPr/>
        </p:nvGrpSpPr>
        <p:grpSpPr>
          <a:xfrm>
            <a:off x="1827212" y="2286000"/>
            <a:ext cx="3276600" cy="457200"/>
            <a:chOff x="1827212" y="2590800"/>
            <a:chExt cx="3276600" cy="457200"/>
          </a:xfrm>
        </p:grpSpPr>
        <p:sp>
          <p:nvSpPr>
            <p:cNvPr id="6" name="Rectangle 5"/>
            <p:cNvSpPr/>
            <p:nvPr/>
          </p:nvSpPr>
          <p:spPr>
            <a:xfrm>
              <a:off x="1827212" y="25908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Sally</a:t>
              </a:r>
            </a:p>
          </p:txBody>
        </p:sp>
        <p:sp>
          <p:nvSpPr>
            <p:cNvPr id="11" name="Rectangle 10"/>
            <p:cNvSpPr/>
            <p:nvPr/>
          </p:nvSpPr>
          <p:spPr>
            <a:xfrm>
              <a:off x="3960812" y="25908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13</a:t>
              </a:r>
            </a:p>
          </p:txBody>
        </p:sp>
      </p:grpSp>
      <p:grpSp>
        <p:nvGrpSpPr>
          <p:cNvPr id="33" name="Group 32"/>
          <p:cNvGrpSpPr/>
          <p:nvPr/>
        </p:nvGrpSpPr>
        <p:grpSpPr>
          <a:xfrm>
            <a:off x="1827212" y="3657600"/>
            <a:ext cx="3276600" cy="457200"/>
            <a:chOff x="1827212" y="3962400"/>
            <a:chExt cx="3276600" cy="457200"/>
          </a:xfrm>
        </p:grpSpPr>
        <p:sp>
          <p:nvSpPr>
            <p:cNvPr id="7" name="Rectangle 6"/>
            <p:cNvSpPr/>
            <p:nvPr/>
          </p:nvSpPr>
          <p:spPr>
            <a:xfrm>
              <a:off x="1827212" y="39624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Michael</a:t>
              </a:r>
            </a:p>
          </p:txBody>
        </p:sp>
        <p:sp>
          <p:nvSpPr>
            <p:cNvPr id="12" name="Rectangle 11"/>
            <p:cNvSpPr/>
            <p:nvPr/>
          </p:nvSpPr>
          <p:spPr>
            <a:xfrm>
              <a:off x="3960812" y="39624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22</a:t>
              </a:r>
            </a:p>
          </p:txBody>
        </p:sp>
      </p:grpSp>
      <p:grpSp>
        <p:nvGrpSpPr>
          <p:cNvPr id="34" name="Group 33"/>
          <p:cNvGrpSpPr/>
          <p:nvPr/>
        </p:nvGrpSpPr>
        <p:grpSpPr>
          <a:xfrm>
            <a:off x="1827212" y="4572000"/>
            <a:ext cx="3276600" cy="457200"/>
            <a:chOff x="1827212" y="4876800"/>
            <a:chExt cx="3276600" cy="457200"/>
          </a:xfrm>
        </p:grpSpPr>
        <p:sp>
          <p:nvSpPr>
            <p:cNvPr id="8" name="Rectangle 7"/>
            <p:cNvSpPr/>
            <p:nvPr/>
          </p:nvSpPr>
          <p:spPr>
            <a:xfrm>
              <a:off x="1827212" y="48768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Bob</a:t>
              </a:r>
            </a:p>
          </p:txBody>
        </p:sp>
        <p:sp>
          <p:nvSpPr>
            <p:cNvPr id="13" name="Rectangle 12"/>
            <p:cNvSpPr/>
            <p:nvPr/>
          </p:nvSpPr>
          <p:spPr>
            <a:xfrm>
              <a:off x="3960812" y="48768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grpSp>
      <p:grpSp>
        <p:nvGrpSpPr>
          <p:cNvPr id="35" name="Group 34"/>
          <p:cNvGrpSpPr/>
          <p:nvPr/>
        </p:nvGrpSpPr>
        <p:grpSpPr>
          <a:xfrm>
            <a:off x="1827212" y="5486400"/>
            <a:ext cx="3276600" cy="457200"/>
            <a:chOff x="1827212" y="5334000"/>
            <a:chExt cx="3276600" cy="457200"/>
          </a:xfrm>
        </p:grpSpPr>
        <p:sp>
          <p:nvSpPr>
            <p:cNvPr id="9" name="Rectangle 8"/>
            <p:cNvSpPr/>
            <p:nvPr/>
          </p:nvSpPr>
          <p:spPr>
            <a:xfrm>
              <a:off x="1827212" y="53340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Jessica</a:t>
              </a:r>
            </a:p>
          </p:txBody>
        </p:sp>
        <p:sp>
          <p:nvSpPr>
            <p:cNvPr id="14" name="Rectangle 13"/>
            <p:cNvSpPr/>
            <p:nvPr/>
          </p:nvSpPr>
          <p:spPr>
            <a:xfrm>
              <a:off x="3960812" y="53340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15</a:t>
              </a:r>
            </a:p>
          </p:txBody>
        </p:sp>
      </p:grpSp>
      <p:grpSp>
        <p:nvGrpSpPr>
          <p:cNvPr id="37" name="Group 36"/>
          <p:cNvGrpSpPr/>
          <p:nvPr/>
        </p:nvGrpSpPr>
        <p:grpSpPr>
          <a:xfrm>
            <a:off x="6551612" y="2743200"/>
            <a:ext cx="3810000" cy="457200"/>
            <a:chOff x="6551612" y="3048000"/>
            <a:chExt cx="3810000" cy="457200"/>
          </a:xfrm>
        </p:grpSpPr>
        <p:sp>
          <p:nvSpPr>
            <p:cNvPr id="16" name="Rectangle 15"/>
            <p:cNvSpPr/>
            <p:nvPr/>
          </p:nvSpPr>
          <p:spPr>
            <a:xfrm flipH="1">
              <a:off x="7694612" y="30480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Marketing</a:t>
              </a:r>
            </a:p>
          </p:txBody>
        </p:sp>
        <p:sp>
          <p:nvSpPr>
            <p:cNvPr id="21" name="Rectangle 20"/>
            <p:cNvSpPr/>
            <p:nvPr/>
          </p:nvSpPr>
          <p:spPr>
            <a:xfrm flipH="1">
              <a:off x="6551612" y="30480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p>
          </p:txBody>
        </p:sp>
      </p:grpSp>
      <p:grpSp>
        <p:nvGrpSpPr>
          <p:cNvPr id="38" name="Group 37"/>
          <p:cNvGrpSpPr/>
          <p:nvPr/>
        </p:nvGrpSpPr>
        <p:grpSpPr>
          <a:xfrm>
            <a:off x="6551612" y="3657600"/>
            <a:ext cx="3810000" cy="457200"/>
            <a:chOff x="6551612" y="3962400"/>
            <a:chExt cx="3810000" cy="457200"/>
          </a:xfrm>
        </p:grpSpPr>
        <p:sp>
          <p:nvSpPr>
            <p:cNvPr id="17" name="Rectangle 16"/>
            <p:cNvSpPr/>
            <p:nvPr/>
          </p:nvSpPr>
          <p:spPr>
            <a:xfrm flipH="1">
              <a:off x="7694612" y="39624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Engineering</a:t>
              </a:r>
            </a:p>
          </p:txBody>
        </p:sp>
        <p:sp>
          <p:nvSpPr>
            <p:cNvPr id="22" name="Rectangle 21"/>
            <p:cNvSpPr/>
            <p:nvPr/>
          </p:nvSpPr>
          <p:spPr>
            <a:xfrm flipH="1">
              <a:off x="6551612" y="39624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22</a:t>
              </a:r>
            </a:p>
          </p:txBody>
        </p:sp>
      </p:grpSp>
      <p:grpSp>
        <p:nvGrpSpPr>
          <p:cNvPr id="39" name="Group 38"/>
          <p:cNvGrpSpPr/>
          <p:nvPr/>
        </p:nvGrpSpPr>
        <p:grpSpPr>
          <a:xfrm>
            <a:off x="6551612" y="4114800"/>
            <a:ext cx="3810000" cy="457200"/>
            <a:chOff x="6551612" y="4419600"/>
            <a:chExt cx="3810000" cy="457200"/>
          </a:xfrm>
        </p:grpSpPr>
        <p:sp>
          <p:nvSpPr>
            <p:cNvPr id="18" name="Rectangle 17"/>
            <p:cNvSpPr/>
            <p:nvPr/>
          </p:nvSpPr>
          <p:spPr>
            <a:xfrm flipH="1">
              <a:off x="7694612" y="44196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Sales</a:t>
              </a:r>
            </a:p>
          </p:txBody>
        </p:sp>
        <p:sp>
          <p:nvSpPr>
            <p:cNvPr id="23" name="Rectangle 22"/>
            <p:cNvSpPr/>
            <p:nvPr/>
          </p:nvSpPr>
          <p:spPr>
            <a:xfrm flipH="1">
              <a:off x="6551612" y="44196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grpSp>
        <p:nvGrpSpPr>
          <p:cNvPr id="40" name="Group 39"/>
          <p:cNvGrpSpPr/>
          <p:nvPr/>
        </p:nvGrpSpPr>
        <p:grpSpPr>
          <a:xfrm>
            <a:off x="6551612" y="5029200"/>
            <a:ext cx="3810000" cy="457200"/>
            <a:chOff x="6551612" y="4876800"/>
            <a:chExt cx="3810000" cy="457200"/>
          </a:xfrm>
        </p:grpSpPr>
        <p:sp>
          <p:nvSpPr>
            <p:cNvPr id="19" name="Rectangle 18"/>
            <p:cNvSpPr/>
            <p:nvPr/>
          </p:nvSpPr>
          <p:spPr>
            <a:xfrm flipH="1">
              <a:off x="7694612" y="48768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Executive</a:t>
              </a:r>
            </a:p>
          </p:txBody>
        </p:sp>
        <p:sp>
          <p:nvSpPr>
            <p:cNvPr id="24" name="Rectangle 23"/>
            <p:cNvSpPr/>
            <p:nvPr/>
          </p:nvSpPr>
          <p:spPr>
            <a:xfrm flipH="1">
              <a:off x="6551612" y="48768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grpSp>
      <p:grpSp>
        <p:nvGrpSpPr>
          <p:cNvPr id="51" name="Group 50"/>
          <p:cNvGrpSpPr/>
          <p:nvPr/>
        </p:nvGrpSpPr>
        <p:grpSpPr>
          <a:xfrm>
            <a:off x="6551612" y="1828800"/>
            <a:ext cx="3810000" cy="457200"/>
            <a:chOff x="6551612" y="2133600"/>
            <a:chExt cx="3810000" cy="457200"/>
          </a:xfrm>
        </p:grpSpPr>
        <p:sp>
          <p:nvSpPr>
            <p:cNvPr id="52" name="Rectangle 51"/>
            <p:cNvSpPr/>
            <p:nvPr/>
          </p:nvSpPr>
          <p:spPr>
            <a:xfrm flipH="1">
              <a:off x="7694612" y="21336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Accounting</a:t>
              </a:r>
            </a:p>
          </p:txBody>
        </p:sp>
        <p:sp>
          <p:nvSpPr>
            <p:cNvPr id="53" name="Rectangle 52"/>
            <p:cNvSpPr/>
            <p:nvPr/>
          </p:nvSpPr>
          <p:spPr>
            <a:xfrm flipH="1">
              <a:off x="6551612" y="21336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18</a:t>
              </a:r>
            </a:p>
          </p:txBody>
        </p:sp>
      </p:grpSp>
      <p:grpSp>
        <p:nvGrpSpPr>
          <p:cNvPr id="55" name="Group 54"/>
          <p:cNvGrpSpPr/>
          <p:nvPr/>
        </p:nvGrpSpPr>
        <p:grpSpPr>
          <a:xfrm>
            <a:off x="1827212" y="5029200"/>
            <a:ext cx="3276600" cy="457200"/>
            <a:chOff x="1827212" y="4876800"/>
            <a:chExt cx="3276600" cy="457200"/>
          </a:xfrm>
        </p:grpSpPr>
        <p:sp>
          <p:nvSpPr>
            <p:cNvPr id="56" name="Rectangle 55"/>
            <p:cNvSpPr/>
            <p:nvPr/>
          </p:nvSpPr>
          <p:spPr>
            <a:xfrm>
              <a:off x="1827212" y="48768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Robin</a:t>
              </a:r>
            </a:p>
          </p:txBody>
        </p:sp>
        <p:sp>
          <p:nvSpPr>
            <p:cNvPr id="57" name="Rectangle 56"/>
            <p:cNvSpPr/>
            <p:nvPr/>
          </p:nvSpPr>
          <p:spPr>
            <a:xfrm>
              <a:off x="3960812" y="48768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grpSp>
      <p:grpSp>
        <p:nvGrpSpPr>
          <p:cNvPr id="58" name="Group 57"/>
          <p:cNvGrpSpPr/>
          <p:nvPr/>
        </p:nvGrpSpPr>
        <p:grpSpPr>
          <a:xfrm>
            <a:off x="6551612" y="3200400"/>
            <a:ext cx="3810000" cy="457200"/>
            <a:chOff x="6551612" y="4419600"/>
            <a:chExt cx="3810000" cy="457200"/>
          </a:xfrm>
        </p:grpSpPr>
        <p:sp>
          <p:nvSpPr>
            <p:cNvPr id="59" name="Rectangle 58"/>
            <p:cNvSpPr/>
            <p:nvPr/>
          </p:nvSpPr>
          <p:spPr>
            <a:xfrm flipH="1">
              <a:off x="7694612" y="44196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HR</a:t>
              </a:r>
            </a:p>
          </p:txBody>
        </p:sp>
        <p:sp>
          <p:nvSpPr>
            <p:cNvPr id="60" name="Rectangle 59"/>
            <p:cNvSpPr/>
            <p:nvPr/>
          </p:nvSpPr>
          <p:spPr>
            <a:xfrm flipH="1">
              <a:off x="6551612" y="44196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a:t>
              </a:r>
            </a:p>
          </p:txBody>
        </p:sp>
      </p:grpSp>
    </p:spTree>
    <p:extLst>
      <p:ext uri="{BB962C8B-B14F-4D97-AF65-F5344CB8AC3E}">
        <p14:creationId xmlns:p14="http://schemas.microsoft.com/office/powerpoint/2010/main" val="36576570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22</a:t>
            </a:fld>
            <a:endParaRPr lang="en-US" dirty="0"/>
          </a:p>
        </p:txBody>
      </p:sp>
      <p:sp>
        <p:nvSpPr>
          <p:cNvPr id="30" name="Content Placeholder 29"/>
          <p:cNvSpPr>
            <a:spLocks noGrp="1"/>
          </p:cNvSpPr>
          <p:nvPr>
            <p:ph idx="1"/>
          </p:nvPr>
        </p:nvSpPr>
        <p:spPr/>
        <p:txBody>
          <a:bodyPr/>
          <a:lstStyle/>
          <a:p>
            <a:r>
              <a:rPr lang="en-US" dirty="0"/>
              <a:t>Inner Join</a:t>
            </a:r>
          </a:p>
        </p:txBody>
      </p:sp>
      <p:sp>
        <p:nvSpPr>
          <p:cNvPr id="4" name="Title 3"/>
          <p:cNvSpPr>
            <a:spLocks noGrp="1"/>
          </p:cNvSpPr>
          <p:nvPr>
            <p:ph type="title"/>
          </p:nvPr>
        </p:nvSpPr>
        <p:spPr/>
        <p:txBody>
          <a:bodyPr/>
          <a:lstStyle/>
          <a:p>
            <a:r>
              <a:rPr lang="en-US" dirty="0"/>
              <a:t>Join Overview</a:t>
            </a:r>
          </a:p>
        </p:txBody>
      </p:sp>
      <p:grpSp>
        <p:nvGrpSpPr>
          <p:cNvPr id="32" name="Group 31"/>
          <p:cNvGrpSpPr/>
          <p:nvPr/>
        </p:nvGrpSpPr>
        <p:grpSpPr>
          <a:xfrm>
            <a:off x="1827212" y="2743200"/>
            <a:ext cx="3276600" cy="457200"/>
            <a:chOff x="1827212" y="3048000"/>
            <a:chExt cx="3276600" cy="457200"/>
          </a:xfrm>
        </p:grpSpPr>
        <p:sp>
          <p:nvSpPr>
            <p:cNvPr id="5" name="Rectangle 4"/>
            <p:cNvSpPr/>
            <p:nvPr/>
          </p:nvSpPr>
          <p:spPr>
            <a:xfrm>
              <a:off x="1827212" y="30480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John</a:t>
              </a:r>
            </a:p>
          </p:txBody>
        </p:sp>
        <p:sp>
          <p:nvSpPr>
            <p:cNvPr id="10" name="Rectangle 9"/>
            <p:cNvSpPr/>
            <p:nvPr/>
          </p:nvSpPr>
          <p:spPr>
            <a:xfrm>
              <a:off x="3960812" y="30480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p>
          </p:txBody>
        </p:sp>
      </p:grpSp>
      <p:grpSp>
        <p:nvGrpSpPr>
          <p:cNvPr id="33" name="Group 32"/>
          <p:cNvGrpSpPr/>
          <p:nvPr/>
        </p:nvGrpSpPr>
        <p:grpSpPr>
          <a:xfrm>
            <a:off x="1827212" y="3657600"/>
            <a:ext cx="3276600" cy="457200"/>
            <a:chOff x="1827212" y="3962400"/>
            <a:chExt cx="3276600" cy="457200"/>
          </a:xfrm>
        </p:grpSpPr>
        <p:sp>
          <p:nvSpPr>
            <p:cNvPr id="7" name="Rectangle 6"/>
            <p:cNvSpPr/>
            <p:nvPr/>
          </p:nvSpPr>
          <p:spPr>
            <a:xfrm>
              <a:off x="1827212" y="39624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Michael</a:t>
              </a:r>
            </a:p>
          </p:txBody>
        </p:sp>
        <p:sp>
          <p:nvSpPr>
            <p:cNvPr id="12" name="Rectangle 11"/>
            <p:cNvSpPr/>
            <p:nvPr/>
          </p:nvSpPr>
          <p:spPr>
            <a:xfrm>
              <a:off x="3960812" y="39624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22</a:t>
              </a:r>
            </a:p>
          </p:txBody>
        </p:sp>
      </p:grpSp>
      <p:grpSp>
        <p:nvGrpSpPr>
          <p:cNvPr id="37" name="Group 36"/>
          <p:cNvGrpSpPr/>
          <p:nvPr/>
        </p:nvGrpSpPr>
        <p:grpSpPr>
          <a:xfrm>
            <a:off x="6551612" y="2743200"/>
            <a:ext cx="3810000" cy="457200"/>
            <a:chOff x="6551612" y="3048000"/>
            <a:chExt cx="3810000" cy="457200"/>
          </a:xfrm>
        </p:grpSpPr>
        <p:sp>
          <p:nvSpPr>
            <p:cNvPr id="16" name="Rectangle 15"/>
            <p:cNvSpPr/>
            <p:nvPr/>
          </p:nvSpPr>
          <p:spPr>
            <a:xfrm flipH="1">
              <a:off x="7694612" y="30480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Marketing</a:t>
              </a:r>
            </a:p>
          </p:txBody>
        </p:sp>
        <p:sp>
          <p:nvSpPr>
            <p:cNvPr id="21" name="Rectangle 20"/>
            <p:cNvSpPr/>
            <p:nvPr/>
          </p:nvSpPr>
          <p:spPr>
            <a:xfrm flipH="1">
              <a:off x="6551612" y="30480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p>
          </p:txBody>
        </p:sp>
      </p:grpSp>
      <p:grpSp>
        <p:nvGrpSpPr>
          <p:cNvPr id="38" name="Group 37"/>
          <p:cNvGrpSpPr/>
          <p:nvPr/>
        </p:nvGrpSpPr>
        <p:grpSpPr>
          <a:xfrm>
            <a:off x="6551612" y="3657600"/>
            <a:ext cx="3810000" cy="457200"/>
            <a:chOff x="6551612" y="3962400"/>
            <a:chExt cx="3810000" cy="457200"/>
          </a:xfrm>
        </p:grpSpPr>
        <p:sp>
          <p:nvSpPr>
            <p:cNvPr id="17" name="Rectangle 16"/>
            <p:cNvSpPr/>
            <p:nvPr/>
          </p:nvSpPr>
          <p:spPr>
            <a:xfrm flipH="1">
              <a:off x="7694612" y="39624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Engineering</a:t>
              </a:r>
            </a:p>
          </p:txBody>
        </p:sp>
        <p:sp>
          <p:nvSpPr>
            <p:cNvPr id="22" name="Rectangle 21"/>
            <p:cNvSpPr/>
            <p:nvPr/>
          </p:nvSpPr>
          <p:spPr>
            <a:xfrm flipH="1">
              <a:off x="6551612" y="39624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22</a:t>
              </a:r>
            </a:p>
          </p:txBody>
        </p:sp>
      </p:grpSp>
      <p:grpSp>
        <p:nvGrpSpPr>
          <p:cNvPr id="40" name="Group 39"/>
          <p:cNvGrpSpPr/>
          <p:nvPr/>
        </p:nvGrpSpPr>
        <p:grpSpPr>
          <a:xfrm>
            <a:off x="6551612" y="5029200"/>
            <a:ext cx="3810000" cy="457200"/>
            <a:chOff x="6551612" y="4876800"/>
            <a:chExt cx="3810000" cy="457200"/>
          </a:xfrm>
        </p:grpSpPr>
        <p:sp>
          <p:nvSpPr>
            <p:cNvPr id="19" name="Rectangle 18"/>
            <p:cNvSpPr/>
            <p:nvPr/>
          </p:nvSpPr>
          <p:spPr>
            <a:xfrm flipH="1">
              <a:off x="7694612" y="48768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Executive</a:t>
              </a:r>
            </a:p>
          </p:txBody>
        </p:sp>
        <p:sp>
          <p:nvSpPr>
            <p:cNvPr id="24" name="Rectangle 23"/>
            <p:cNvSpPr/>
            <p:nvPr/>
          </p:nvSpPr>
          <p:spPr>
            <a:xfrm flipH="1">
              <a:off x="6551612" y="48768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grpSp>
      <p:grpSp>
        <p:nvGrpSpPr>
          <p:cNvPr id="55" name="Group 54"/>
          <p:cNvGrpSpPr/>
          <p:nvPr/>
        </p:nvGrpSpPr>
        <p:grpSpPr>
          <a:xfrm>
            <a:off x="1827212" y="5029200"/>
            <a:ext cx="3276600" cy="457200"/>
            <a:chOff x="1827212" y="4876800"/>
            <a:chExt cx="3276600" cy="457200"/>
          </a:xfrm>
        </p:grpSpPr>
        <p:sp>
          <p:nvSpPr>
            <p:cNvPr id="56" name="Rectangle 55"/>
            <p:cNvSpPr/>
            <p:nvPr/>
          </p:nvSpPr>
          <p:spPr>
            <a:xfrm>
              <a:off x="1827212" y="48768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Robin</a:t>
              </a:r>
            </a:p>
          </p:txBody>
        </p:sp>
        <p:sp>
          <p:nvSpPr>
            <p:cNvPr id="57" name="Rectangle 56"/>
            <p:cNvSpPr/>
            <p:nvPr/>
          </p:nvSpPr>
          <p:spPr>
            <a:xfrm>
              <a:off x="3960812" y="48768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grpSp>
      <p:grpSp>
        <p:nvGrpSpPr>
          <p:cNvPr id="36" name="Group 35"/>
          <p:cNvGrpSpPr/>
          <p:nvPr/>
        </p:nvGrpSpPr>
        <p:grpSpPr>
          <a:xfrm>
            <a:off x="1827212" y="1828800"/>
            <a:ext cx="8534400" cy="4114800"/>
            <a:chOff x="1827212" y="1828800"/>
            <a:chExt cx="8534400" cy="4114800"/>
          </a:xfrm>
        </p:grpSpPr>
        <p:grpSp>
          <p:nvGrpSpPr>
            <p:cNvPr id="31" name="Group 30"/>
            <p:cNvGrpSpPr/>
            <p:nvPr/>
          </p:nvGrpSpPr>
          <p:grpSpPr>
            <a:xfrm>
              <a:off x="1827212" y="2286000"/>
              <a:ext cx="3276600" cy="457200"/>
              <a:chOff x="1827212" y="2590800"/>
              <a:chExt cx="3276600" cy="457200"/>
            </a:xfrm>
          </p:grpSpPr>
          <p:sp>
            <p:nvSpPr>
              <p:cNvPr id="6" name="Rectangle 5"/>
              <p:cNvSpPr/>
              <p:nvPr/>
            </p:nvSpPr>
            <p:spPr>
              <a:xfrm>
                <a:off x="1827212" y="25908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Sally</a:t>
                </a:r>
              </a:p>
            </p:txBody>
          </p:sp>
          <p:sp>
            <p:nvSpPr>
              <p:cNvPr id="11" name="Rectangle 10"/>
              <p:cNvSpPr/>
              <p:nvPr/>
            </p:nvSpPr>
            <p:spPr>
              <a:xfrm>
                <a:off x="3960812" y="25908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13</a:t>
                </a:r>
              </a:p>
            </p:txBody>
          </p:sp>
        </p:grpSp>
        <p:grpSp>
          <p:nvGrpSpPr>
            <p:cNvPr id="34" name="Group 33"/>
            <p:cNvGrpSpPr/>
            <p:nvPr/>
          </p:nvGrpSpPr>
          <p:grpSpPr>
            <a:xfrm>
              <a:off x="1827212" y="4572000"/>
              <a:ext cx="3276600" cy="457200"/>
              <a:chOff x="1827212" y="4876800"/>
              <a:chExt cx="3276600" cy="457200"/>
            </a:xfrm>
          </p:grpSpPr>
          <p:sp>
            <p:nvSpPr>
              <p:cNvPr id="8" name="Rectangle 7"/>
              <p:cNvSpPr/>
              <p:nvPr/>
            </p:nvSpPr>
            <p:spPr>
              <a:xfrm>
                <a:off x="1827212" y="48768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Bob</a:t>
                </a:r>
              </a:p>
            </p:txBody>
          </p:sp>
          <p:sp>
            <p:nvSpPr>
              <p:cNvPr id="13" name="Rectangle 12"/>
              <p:cNvSpPr/>
              <p:nvPr/>
            </p:nvSpPr>
            <p:spPr>
              <a:xfrm>
                <a:off x="3960812" y="48768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grpSp>
        <p:grpSp>
          <p:nvGrpSpPr>
            <p:cNvPr id="35" name="Group 34"/>
            <p:cNvGrpSpPr/>
            <p:nvPr/>
          </p:nvGrpSpPr>
          <p:grpSpPr>
            <a:xfrm>
              <a:off x="1827212" y="5486400"/>
              <a:ext cx="3276600" cy="457200"/>
              <a:chOff x="1827212" y="5334000"/>
              <a:chExt cx="3276600" cy="457200"/>
            </a:xfrm>
          </p:grpSpPr>
          <p:sp>
            <p:nvSpPr>
              <p:cNvPr id="9" name="Rectangle 8"/>
              <p:cNvSpPr/>
              <p:nvPr/>
            </p:nvSpPr>
            <p:spPr>
              <a:xfrm>
                <a:off x="1827212" y="53340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Jessica</a:t>
                </a:r>
              </a:p>
            </p:txBody>
          </p:sp>
          <p:sp>
            <p:nvSpPr>
              <p:cNvPr id="14" name="Rectangle 13"/>
              <p:cNvSpPr/>
              <p:nvPr/>
            </p:nvSpPr>
            <p:spPr>
              <a:xfrm>
                <a:off x="3960812" y="53340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15</a:t>
                </a:r>
              </a:p>
            </p:txBody>
          </p:sp>
        </p:grpSp>
        <p:grpSp>
          <p:nvGrpSpPr>
            <p:cNvPr id="39" name="Group 38"/>
            <p:cNvGrpSpPr/>
            <p:nvPr/>
          </p:nvGrpSpPr>
          <p:grpSpPr>
            <a:xfrm>
              <a:off x="6551612" y="4114800"/>
              <a:ext cx="3810000" cy="457200"/>
              <a:chOff x="6551612" y="4419600"/>
              <a:chExt cx="3810000" cy="457200"/>
            </a:xfrm>
          </p:grpSpPr>
          <p:sp>
            <p:nvSpPr>
              <p:cNvPr id="18" name="Rectangle 17"/>
              <p:cNvSpPr/>
              <p:nvPr/>
            </p:nvSpPr>
            <p:spPr>
              <a:xfrm flipH="1">
                <a:off x="7694612" y="44196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Sales</a:t>
                </a:r>
              </a:p>
            </p:txBody>
          </p:sp>
          <p:sp>
            <p:nvSpPr>
              <p:cNvPr id="23" name="Rectangle 22"/>
              <p:cNvSpPr/>
              <p:nvPr/>
            </p:nvSpPr>
            <p:spPr>
              <a:xfrm flipH="1">
                <a:off x="6551612" y="44196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grpSp>
          <p:nvGrpSpPr>
            <p:cNvPr id="51" name="Group 50"/>
            <p:cNvGrpSpPr/>
            <p:nvPr/>
          </p:nvGrpSpPr>
          <p:grpSpPr>
            <a:xfrm>
              <a:off x="6551612" y="1828800"/>
              <a:ext cx="3810000" cy="457200"/>
              <a:chOff x="6551612" y="2133600"/>
              <a:chExt cx="3810000" cy="457200"/>
            </a:xfrm>
          </p:grpSpPr>
          <p:sp>
            <p:nvSpPr>
              <p:cNvPr id="52" name="Rectangle 51"/>
              <p:cNvSpPr/>
              <p:nvPr/>
            </p:nvSpPr>
            <p:spPr>
              <a:xfrm flipH="1">
                <a:off x="7694612" y="21336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Accounting</a:t>
                </a:r>
              </a:p>
            </p:txBody>
          </p:sp>
          <p:sp>
            <p:nvSpPr>
              <p:cNvPr id="53" name="Rectangle 52"/>
              <p:cNvSpPr/>
              <p:nvPr/>
            </p:nvSpPr>
            <p:spPr>
              <a:xfrm flipH="1">
                <a:off x="6551612" y="21336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18</a:t>
                </a:r>
              </a:p>
            </p:txBody>
          </p:sp>
        </p:grpSp>
        <p:grpSp>
          <p:nvGrpSpPr>
            <p:cNvPr id="58" name="Group 57"/>
            <p:cNvGrpSpPr/>
            <p:nvPr/>
          </p:nvGrpSpPr>
          <p:grpSpPr>
            <a:xfrm>
              <a:off x="6551612" y="3200400"/>
              <a:ext cx="3810000" cy="457200"/>
              <a:chOff x="6551612" y="4419600"/>
              <a:chExt cx="3810000" cy="457200"/>
            </a:xfrm>
          </p:grpSpPr>
          <p:sp>
            <p:nvSpPr>
              <p:cNvPr id="59" name="Rectangle 58"/>
              <p:cNvSpPr/>
              <p:nvPr/>
            </p:nvSpPr>
            <p:spPr>
              <a:xfrm flipH="1">
                <a:off x="7694612" y="44196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HR</a:t>
                </a:r>
              </a:p>
            </p:txBody>
          </p:sp>
          <p:sp>
            <p:nvSpPr>
              <p:cNvPr id="60" name="Rectangle 59"/>
              <p:cNvSpPr/>
              <p:nvPr/>
            </p:nvSpPr>
            <p:spPr>
              <a:xfrm flipH="1">
                <a:off x="6551612" y="44196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a:t>
                </a:r>
              </a:p>
            </p:txBody>
          </p:sp>
        </p:grpSp>
      </p:grpSp>
      <p:grpSp>
        <p:nvGrpSpPr>
          <p:cNvPr id="29" name="Group 28"/>
          <p:cNvGrpSpPr/>
          <p:nvPr/>
        </p:nvGrpSpPr>
        <p:grpSpPr>
          <a:xfrm>
            <a:off x="5332412" y="2971800"/>
            <a:ext cx="1066800" cy="2286000"/>
            <a:chOff x="5332412" y="2971800"/>
            <a:chExt cx="1066800" cy="2286000"/>
          </a:xfrm>
        </p:grpSpPr>
        <p:cxnSp>
          <p:nvCxnSpPr>
            <p:cNvPr id="27" name="Straight Arrow Connector 26"/>
            <p:cNvCxnSpPr>
              <a:cxnSpLocks/>
            </p:cNvCxnSpPr>
            <p:nvPr/>
          </p:nvCxnSpPr>
          <p:spPr>
            <a:xfrm>
              <a:off x="5332412" y="2971800"/>
              <a:ext cx="1066800"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cxnSpLocks/>
            </p:cNvCxnSpPr>
            <p:nvPr/>
          </p:nvCxnSpPr>
          <p:spPr>
            <a:xfrm>
              <a:off x="5332412" y="3886200"/>
              <a:ext cx="1066800"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cxnSpLocks/>
            </p:cNvCxnSpPr>
            <p:nvPr/>
          </p:nvCxnSpPr>
          <p:spPr>
            <a:xfrm>
              <a:off x="5332412" y="5257800"/>
              <a:ext cx="1066800"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591339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36"/>
                                        </p:tgtEl>
                                      </p:cBhvr>
                                    </p:animEffect>
                                    <p:set>
                                      <p:cBhvr>
                                        <p:cTn id="12" dur="1" fill="hold">
                                          <p:stCondLst>
                                            <p:cond delay="999"/>
                                          </p:stCondLst>
                                        </p:cTn>
                                        <p:tgtEl>
                                          <p:spTgt spid="36"/>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1000"/>
                                        <p:tgtEl>
                                          <p:spTgt spid="29"/>
                                        </p:tgtEl>
                                      </p:cBhvr>
                                    </p:animEffect>
                                    <p:set>
                                      <p:cBhvr>
                                        <p:cTn id="15" dur="1" fill="hold">
                                          <p:stCondLst>
                                            <p:cond delay="9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23</a:t>
            </a:fld>
            <a:endParaRPr lang="en-US" dirty="0"/>
          </a:p>
        </p:txBody>
      </p:sp>
      <p:sp>
        <p:nvSpPr>
          <p:cNvPr id="25" name="Content Placeholder 24"/>
          <p:cNvSpPr>
            <a:spLocks noGrp="1"/>
          </p:cNvSpPr>
          <p:nvPr>
            <p:ph idx="1"/>
          </p:nvPr>
        </p:nvSpPr>
        <p:spPr/>
        <p:txBody>
          <a:bodyPr/>
          <a:lstStyle/>
          <a:p>
            <a:r>
              <a:rPr lang="en-US" dirty="0"/>
              <a:t>Left Outer Join</a:t>
            </a:r>
          </a:p>
        </p:txBody>
      </p:sp>
      <p:sp>
        <p:nvSpPr>
          <p:cNvPr id="4" name="Title 3"/>
          <p:cNvSpPr>
            <a:spLocks noGrp="1"/>
          </p:cNvSpPr>
          <p:nvPr>
            <p:ph type="title"/>
          </p:nvPr>
        </p:nvSpPr>
        <p:spPr/>
        <p:txBody>
          <a:bodyPr/>
          <a:lstStyle/>
          <a:p>
            <a:r>
              <a:rPr lang="en-US" dirty="0"/>
              <a:t>Join Overview</a:t>
            </a:r>
          </a:p>
        </p:txBody>
      </p:sp>
      <p:grpSp>
        <p:nvGrpSpPr>
          <p:cNvPr id="32" name="Group 31"/>
          <p:cNvGrpSpPr/>
          <p:nvPr/>
        </p:nvGrpSpPr>
        <p:grpSpPr>
          <a:xfrm>
            <a:off x="1827212" y="2743200"/>
            <a:ext cx="3276600" cy="457200"/>
            <a:chOff x="1827212" y="3048000"/>
            <a:chExt cx="3276600" cy="457200"/>
          </a:xfrm>
        </p:grpSpPr>
        <p:sp>
          <p:nvSpPr>
            <p:cNvPr id="5" name="Rectangle 4"/>
            <p:cNvSpPr/>
            <p:nvPr/>
          </p:nvSpPr>
          <p:spPr>
            <a:xfrm>
              <a:off x="1827212" y="30480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John</a:t>
              </a:r>
            </a:p>
          </p:txBody>
        </p:sp>
        <p:sp>
          <p:nvSpPr>
            <p:cNvPr id="10" name="Rectangle 9"/>
            <p:cNvSpPr/>
            <p:nvPr/>
          </p:nvSpPr>
          <p:spPr>
            <a:xfrm>
              <a:off x="3960812" y="30480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p>
          </p:txBody>
        </p:sp>
      </p:grpSp>
      <p:grpSp>
        <p:nvGrpSpPr>
          <p:cNvPr id="31" name="Group 30"/>
          <p:cNvGrpSpPr/>
          <p:nvPr/>
        </p:nvGrpSpPr>
        <p:grpSpPr>
          <a:xfrm>
            <a:off x="1827212" y="2286000"/>
            <a:ext cx="3276600" cy="457200"/>
            <a:chOff x="1827212" y="2590800"/>
            <a:chExt cx="3276600" cy="457200"/>
          </a:xfrm>
        </p:grpSpPr>
        <p:sp>
          <p:nvSpPr>
            <p:cNvPr id="6" name="Rectangle 5"/>
            <p:cNvSpPr/>
            <p:nvPr/>
          </p:nvSpPr>
          <p:spPr>
            <a:xfrm>
              <a:off x="1827212" y="25908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Sally</a:t>
              </a:r>
            </a:p>
          </p:txBody>
        </p:sp>
        <p:sp>
          <p:nvSpPr>
            <p:cNvPr id="11" name="Rectangle 10"/>
            <p:cNvSpPr/>
            <p:nvPr/>
          </p:nvSpPr>
          <p:spPr>
            <a:xfrm>
              <a:off x="3960812" y="25908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13</a:t>
              </a:r>
            </a:p>
          </p:txBody>
        </p:sp>
      </p:grpSp>
      <p:grpSp>
        <p:nvGrpSpPr>
          <p:cNvPr id="33" name="Group 32"/>
          <p:cNvGrpSpPr/>
          <p:nvPr/>
        </p:nvGrpSpPr>
        <p:grpSpPr>
          <a:xfrm>
            <a:off x="1827212" y="3657600"/>
            <a:ext cx="3276600" cy="457200"/>
            <a:chOff x="1827212" y="3962400"/>
            <a:chExt cx="3276600" cy="457200"/>
          </a:xfrm>
        </p:grpSpPr>
        <p:sp>
          <p:nvSpPr>
            <p:cNvPr id="7" name="Rectangle 6"/>
            <p:cNvSpPr/>
            <p:nvPr/>
          </p:nvSpPr>
          <p:spPr>
            <a:xfrm>
              <a:off x="1827212" y="39624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Michael</a:t>
              </a:r>
            </a:p>
          </p:txBody>
        </p:sp>
        <p:sp>
          <p:nvSpPr>
            <p:cNvPr id="12" name="Rectangle 11"/>
            <p:cNvSpPr/>
            <p:nvPr/>
          </p:nvSpPr>
          <p:spPr>
            <a:xfrm>
              <a:off x="3960812" y="39624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22</a:t>
              </a:r>
            </a:p>
          </p:txBody>
        </p:sp>
      </p:grpSp>
      <p:grpSp>
        <p:nvGrpSpPr>
          <p:cNvPr id="34" name="Group 33"/>
          <p:cNvGrpSpPr/>
          <p:nvPr/>
        </p:nvGrpSpPr>
        <p:grpSpPr>
          <a:xfrm>
            <a:off x="1827212" y="4572000"/>
            <a:ext cx="3276600" cy="457200"/>
            <a:chOff x="1827212" y="4876800"/>
            <a:chExt cx="3276600" cy="457200"/>
          </a:xfrm>
        </p:grpSpPr>
        <p:sp>
          <p:nvSpPr>
            <p:cNvPr id="8" name="Rectangle 7"/>
            <p:cNvSpPr/>
            <p:nvPr/>
          </p:nvSpPr>
          <p:spPr>
            <a:xfrm>
              <a:off x="1827212" y="48768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Bob</a:t>
              </a:r>
            </a:p>
          </p:txBody>
        </p:sp>
        <p:sp>
          <p:nvSpPr>
            <p:cNvPr id="13" name="Rectangle 12"/>
            <p:cNvSpPr/>
            <p:nvPr/>
          </p:nvSpPr>
          <p:spPr>
            <a:xfrm>
              <a:off x="3960812" y="48768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grpSp>
      <p:grpSp>
        <p:nvGrpSpPr>
          <p:cNvPr id="35" name="Group 34"/>
          <p:cNvGrpSpPr/>
          <p:nvPr/>
        </p:nvGrpSpPr>
        <p:grpSpPr>
          <a:xfrm>
            <a:off x="1827212" y="5486400"/>
            <a:ext cx="3276600" cy="457200"/>
            <a:chOff x="1827212" y="5334000"/>
            <a:chExt cx="3276600" cy="457200"/>
          </a:xfrm>
        </p:grpSpPr>
        <p:sp>
          <p:nvSpPr>
            <p:cNvPr id="9" name="Rectangle 8"/>
            <p:cNvSpPr/>
            <p:nvPr/>
          </p:nvSpPr>
          <p:spPr>
            <a:xfrm>
              <a:off x="1827212" y="53340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Jessica</a:t>
              </a:r>
            </a:p>
          </p:txBody>
        </p:sp>
        <p:sp>
          <p:nvSpPr>
            <p:cNvPr id="14" name="Rectangle 13"/>
            <p:cNvSpPr/>
            <p:nvPr/>
          </p:nvSpPr>
          <p:spPr>
            <a:xfrm>
              <a:off x="3960812" y="53340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15</a:t>
              </a:r>
            </a:p>
          </p:txBody>
        </p:sp>
      </p:grpSp>
      <p:grpSp>
        <p:nvGrpSpPr>
          <p:cNvPr id="37" name="Group 36"/>
          <p:cNvGrpSpPr/>
          <p:nvPr/>
        </p:nvGrpSpPr>
        <p:grpSpPr>
          <a:xfrm>
            <a:off x="6551612" y="2743200"/>
            <a:ext cx="3810000" cy="457200"/>
            <a:chOff x="6551612" y="3048000"/>
            <a:chExt cx="3810000" cy="457200"/>
          </a:xfrm>
        </p:grpSpPr>
        <p:sp>
          <p:nvSpPr>
            <p:cNvPr id="16" name="Rectangle 15"/>
            <p:cNvSpPr/>
            <p:nvPr/>
          </p:nvSpPr>
          <p:spPr>
            <a:xfrm flipH="1">
              <a:off x="7694612" y="30480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Marketing</a:t>
              </a:r>
            </a:p>
          </p:txBody>
        </p:sp>
        <p:sp>
          <p:nvSpPr>
            <p:cNvPr id="21" name="Rectangle 20"/>
            <p:cNvSpPr/>
            <p:nvPr/>
          </p:nvSpPr>
          <p:spPr>
            <a:xfrm flipH="1">
              <a:off x="6551612" y="30480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p>
          </p:txBody>
        </p:sp>
      </p:grpSp>
      <p:grpSp>
        <p:nvGrpSpPr>
          <p:cNvPr id="38" name="Group 37"/>
          <p:cNvGrpSpPr/>
          <p:nvPr/>
        </p:nvGrpSpPr>
        <p:grpSpPr>
          <a:xfrm>
            <a:off x="6551612" y="3657600"/>
            <a:ext cx="3810000" cy="457200"/>
            <a:chOff x="6551612" y="3962400"/>
            <a:chExt cx="3810000" cy="457200"/>
          </a:xfrm>
        </p:grpSpPr>
        <p:sp>
          <p:nvSpPr>
            <p:cNvPr id="17" name="Rectangle 16"/>
            <p:cNvSpPr/>
            <p:nvPr/>
          </p:nvSpPr>
          <p:spPr>
            <a:xfrm flipH="1">
              <a:off x="7694612" y="39624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Engineering</a:t>
              </a:r>
            </a:p>
          </p:txBody>
        </p:sp>
        <p:sp>
          <p:nvSpPr>
            <p:cNvPr id="22" name="Rectangle 21"/>
            <p:cNvSpPr/>
            <p:nvPr/>
          </p:nvSpPr>
          <p:spPr>
            <a:xfrm flipH="1">
              <a:off x="6551612" y="39624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22</a:t>
              </a:r>
            </a:p>
          </p:txBody>
        </p:sp>
      </p:grpSp>
      <p:grpSp>
        <p:nvGrpSpPr>
          <p:cNvPr id="40" name="Group 39"/>
          <p:cNvGrpSpPr/>
          <p:nvPr/>
        </p:nvGrpSpPr>
        <p:grpSpPr>
          <a:xfrm>
            <a:off x="6551612" y="5029200"/>
            <a:ext cx="3810000" cy="457200"/>
            <a:chOff x="6551612" y="4876800"/>
            <a:chExt cx="3810000" cy="457200"/>
          </a:xfrm>
        </p:grpSpPr>
        <p:sp>
          <p:nvSpPr>
            <p:cNvPr id="19" name="Rectangle 18"/>
            <p:cNvSpPr/>
            <p:nvPr/>
          </p:nvSpPr>
          <p:spPr>
            <a:xfrm flipH="1">
              <a:off x="7694612" y="48768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Executive</a:t>
              </a:r>
            </a:p>
          </p:txBody>
        </p:sp>
        <p:sp>
          <p:nvSpPr>
            <p:cNvPr id="24" name="Rectangle 23"/>
            <p:cNvSpPr/>
            <p:nvPr/>
          </p:nvSpPr>
          <p:spPr>
            <a:xfrm flipH="1">
              <a:off x="6551612" y="48768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grpSp>
      <p:grpSp>
        <p:nvGrpSpPr>
          <p:cNvPr id="55" name="Group 54"/>
          <p:cNvGrpSpPr/>
          <p:nvPr/>
        </p:nvGrpSpPr>
        <p:grpSpPr>
          <a:xfrm>
            <a:off x="1827212" y="5029200"/>
            <a:ext cx="3276600" cy="457200"/>
            <a:chOff x="1827212" y="4876800"/>
            <a:chExt cx="3276600" cy="457200"/>
          </a:xfrm>
        </p:grpSpPr>
        <p:sp>
          <p:nvSpPr>
            <p:cNvPr id="56" name="Rectangle 55"/>
            <p:cNvSpPr/>
            <p:nvPr/>
          </p:nvSpPr>
          <p:spPr>
            <a:xfrm>
              <a:off x="1827212" y="48768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Robin</a:t>
              </a:r>
            </a:p>
          </p:txBody>
        </p:sp>
        <p:sp>
          <p:nvSpPr>
            <p:cNvPr id="57" name="Rectangle 56"/>
            <p:cNvSpPr/>
            <p:nvPr/>
          </p:nvSpPr>
          <p:spPr>
            <a:xfrm>
              <a:off x="3960812" y="48768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grpSp>
      <p:grpSp>
        <p:nvGrpSpPr>
          <p:cNvPr id="3" name="Group 2"/>
          <p:cNvGrpSpPr/>
          <p:nvPr/>
        </p:nvGrpSpPr>
        <p:grpSpPr>
          <a:xfrm>
            <a:off x="6551612" y="1828800"/>
            <a:ext cx="3810000" cy="2743200"/>
            <a:chOff x="6551612" y="1828800"/>
            <a:chExt cx="3810000" cy="2743200"/>
          </a:xfrm>
        </p:grpSpPr>
        <p:grpSp>
          <p:nvGrpSpPr>
            <p:cNvPr id="39" name="Group 38"/>
            <p:cNvGrpSpPr/>
            <p:nvPr/>
          </p:nvGrpSpPr>
          <p:grpSpPr>
            <a:xfrm>
              <a:off x="6551612" y="4114800"/>
              <a:ext cx="3810000" cy="457200"/>
              <a:chOff x="6551612" y="4419600"/>
              <a:chExt cx="3810000" cy="457200"/>
            </a:xfrm>
          </p:grpSpPr>
          <p:sp>
            <p:nvSpPr>
              <p:cNvPr id="18" name="Rectangle 17"/>
              <p:cNvSpPr/>
              <p:nvPr/>
            </p:nvSpPr>
            <p:spPr>
              <a:xfrm flipH="1">
                <a:off x="7694612" y="44196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Sales</a:t>
                </a:r>
              </a:p>
            </p:txBody>
          </p:sp>
          <p:sp>
            <p:nvSpPr>
              <p:cNvPr id="23" name="Rectangle 22"/>
              <p:cNvSpPr/>
              <p:nvPr/>
            </p:nvSpPr>
            <p:spPr>
              <a:xfrm flipH="1">
                <a:off x="6551612" y="44196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grpSp>
          <p:nvGrpSpPr>
            <p:cNvPr id="51" name="Group 50"/>
            <p:cNvGrpSpPr/>
            <p:nvPr/>
          </p:nvGrpSpPr>
          <p:grpSpPr>
            <a:xfrm>
              <a:off x="6551612" y="1828800"/>
              <a:ext cx="3810000" cy="457200"/>
              <a:chOff x="6551612" y="2133600"/>
              <a:chExt cx="3810000" cy="457200"/>
            </a:xfrm>
          </p:grpSpPr>
          <p:sp>
            <p:nvSpPr>
              <p:cNvPr id="52" name="Rectangle 51"/>
              <p:cNvSpPr/>
              <p:nvPr/>
            </p:nvSpPr>
            <p:spPr>
              <a:xfrm flipH="1">
                <a:off x="7694612" y="21336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Accounting</a:t>
                </a:r>
              </a:p>
            </p:txBody>
          </p:sp>
          <p:sp>
            <p:nvSpPr>
              <p:cNvPr id="53" name="Rectangle 52"/>
              <p:cNvSpPr/>
              <p:nvPr/>
            </p:nvSpPr>
            <p:spPr>
              <a:xfrm flipH="1">
                <a:off x="6551612" y="21336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18</a:t>
                </a:r>
              </a:p>
            </p:txBody>
          </p:sp>
        </p:grpSp>
        <p:grpSp>
          <p:nvGrpSpPr>
            <p:cNvPr id="58" name="Group 57"/>
            <p:cNvGrpSpPr/>
            <p:nvPr/>
          </p:nvGrpSpPr>
          <p:grpSpPr>
            <a:xfrm>
              <a:off x="6551612" y="3200400"/>
              <a:ext cx="3810000" cy="457200"/>
              <a:chOff x="6551612" y="4419600"/>
              <a:chExt cx="3810000" cy="457200"/>
            </a:xfrm>
          </p:grpSpPr>
          <p:sp>
            <p:nvSpPr>
              <p:cNvPr id="59" name="Rectangle 58"/>
              <p:cNvSpPr/>
              <p:nvPr/>
            </p:nvSpPr>
            <p:spPr>
              <a:xfrm flipH="1">
                <a:off x="7694612" y="44196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HR</a:t>
                </a:r>
              </a:p>
            </p:txBody>
          </p:sp>
          <p:sp>
            <p:nvSpPr>
              <p:cNvPr id="60" name="Rectangle 59"/>
              <p:cNvSpPr/>
              <p:nvPr/>
            </p:nvSpPr>
            <p:spPr>
              <a:xfrm flipH="1">
                <a:off x="6551612" y="44196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a:t>
                </a:r>
              </a:p>
            </p:txBody>
          </p:sp>
        </p:grpSp>
      </p:grpSp>
      <p:grpSp>
        <p:nvGrpSpPr>
          <p:cNvPr id="15" name="Group 14"/>
          <p:cNvGrpSpPr/>
          <p:nvPr/>
        </p:nvGrpSpPr>
        <p:grpSpPr>
          <a:xfrm>
            <a:off x="6551612" y="2286000"/>
            <a:ext cx="3810000" cy="3657600"/>
            <a:chOff x="6551612" y="2286000"/>
            <a:chExt cx="3810000" cy="3657600"/>
          </a:xfrm>
        </p:grpSpPr>
        <p:grpSp>
          <p:nvGrpSpPr>
            <p:cNvPr id="46" name="Group 45"/>
            <p:cNvGrpSpPr/>
            <p:nvPr/>
          </p:nvGrpSpPr>
          <p:grpSpPr>
            <a:xfrm>
              <a:off x="6551612" y="2286000"/>
              <a:ext cx="3810000" cy="457200"/>
              <a:chOff x="6551612" y="4876800"/>
              <a:chExt cx="3810000" cy="457200"/>
            </a:xfrm>
          </p:grpSpPr>
          <p:sp>
            <p:nvSpPr>
              <p:cNvPr id="47" name="Rectangle 46"/>
              <p:cNvSpPr/>
              <p:nvPr/>
            </p:nvSpPr>
            <p:spPr>
              <a:xfrm flipH="1">
                <a:off x="7694612" y="48768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a:solidFill>
                      <a:schemeClr val="accent1"/>
                    </a:solidFill>
                  </a:rPr>
                  <a:t>NULL</a:t>
                </a:r>
              </a:p>
            </p:txBody>
          </p:sp>
          <p:sp>
            <p:nvSpPr>
              <p:cNvPr id="48" name="Rectangle 47"/>
              <p:cNvSpPr/>
              <p:nvPr/>
            </p:nvSpPr>
            <p:spPr>
              <a:xfrm flipH="1">
                <a:off x="6551612" y="48768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accent1"/>
                    </a:solidFill>
                  </a:rPr>
                  <a:t>NULL</a:t>
                </a:r>
              </a:p>
            </p:txBody>
          </p:sp>
        </p:grpSp>
        <p:grpSp>
          <p:nvGrpSpPr>
            <p:cNvPr id="49" name="Group 48"/>
            <p:cNvGrpSpPr/>
            <p:nvPr/>
          </p:nvGrpSpPr>
          <p:grpSpPr>
            <a:xfrm>
              <a:off x="6551612" y="4572000"/>
              <a:ext cx="3810000" cy="457200"/>
              <a:chOff x="6551612" y="4876800"/>
              <a:chExt cx="3810000" cy="457200"/>
            </a:xfrm>
          </p:grpSpPr>
          <p:sp>
            <p:nvSpPr>
              <p:cNvPr id="50" name="Rectangle 49"/>
              <p:cNvSpPr/>
              <p:nvPr/>
            </p:nvSpPr>
            <p:spPr>
              <a:xfrm flipH="1">
                <a:off x="7694612" y="48768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a:solidFill>
                      <a:schemeClr val="accent1"/>
                    </a:solidFill>
                  </a:rPr>
                  <a:t>NULL</a:t>
                </a:r>
              </a:p>
            </p:txBody>
          </p:sp>
          <p:sp>
            <p:nvSpPr>
              <p:cNvPr id="54" name="Rectangle 53"/>
              <p:cNvSpPr/>
              <p:nvPr/>
            </p:nvSpPr>
            <p:spPr>
              <a:xfrm flipH="1">
                <a:off x="6551612" y="48768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accent1"/>
                    </a:solidFill>
                  </a:rPr>
                  <a:t>NULL</a:t>
                </a:r>
              </a:p>
            </p:txBody>
          </p:sp>
        </p:grpSp>
        <p:grpSp>
          <p:nvGrpSpPr>
            <p:cNvPr id="61" name="Group 60"/>
            <p:cNvGrpSpPr/>
            <p:nvPr/>
          </p:nvGrpSpPr>
          <p:grpSpPr>
            <a:xfrm>
              <a:off x="6551612" y="5486400"/>
              <a:ext cx="3810000" cy="457200"/>
              <a:chOff x="6551612" y="4876800"/>
              <a:chExt cx="3810000" cy="457200"/>
            </a:xfrm>
          </p:grpSpPr>
          <p:sp>
            <p:nvSpPr>
              <p:cNvPr id="62" name="Rectangle 61"/>
              <p:cNvSpPr/>
              <p:nvPr/>
            </p:nvSpPr>
            <p:spPr>
              <a:xfrm flipH="1">
                <a:off x="7694612" y="48768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a:solidFill>
                      <a:schemeClr val="accent1"/>
                    </a:solidFill>
                  </a:rPr>
                  <a:t>NULL</a:t>
                </a:r>
              </a:p>
            </p:txBody>
          </p:sp>
          <p:sp>
            <p:nvSpPr>
              <p:cNvPr id="63" name="Rectangle 62"/>
              <p:cNvSpPr/>
              <p:nvPr/>
            </p:nvSpPr>
            <p:spPr>
              <a:xfrm flipH="1">
                <a:off x="6551612" y="48768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accent1"/>
                    </a:solidFill>
                  </a:rPr>
                  <a:t>NULL</a:t>
                </a:r>
              </a:p>
            </p:txBody>
          </p:sp>
        </p:grpSp>
      </p:grpSp>
      <p:grpSp>
        <p:nvGrpSpPr>
          <p:cNvPr id="64" name="Group 63"/>
          <p:cNvGrpSpPr/>
          <p:nvPr/>
        </p:nvGrpSpPr>
        <p:grpSpPr>
          <a:xfrm>
            <a:off x="5332412" y="2971800"/>
            <a:ext cx="1066800" cy="2286000"/>
            <a:chOff x="5332412" y="2971800"/>
            <a:chExt cx="1066800" cy="2286000"/>
          </a:xfrm>
        </p:grpSpPr>
        <p:cxnSp>
          <p:nvCxnSpPr>
            <p:cNvPr id="65" name="Straight Arrow Connector 64"/>
            <p:cNvCxnSpPr>
              <a:cxnSpLocks/>
            </p:cNvCxnSpPr>
            <p:nvPr/>
          </p:nvCxnSpPr>
          <p:spPr>
            <a:xfrm>
              <a:off x="5332412" y="2971800"/>
              <a:ext cx="1066800"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cxnSpLocks/>
            </p:cNvCxnSpPr>
            <p:nvPr/>
          </p:nvCxnSpPr>
          <p:spPr>
            <a:xfrm>
              <a:off x="5332412" y="3886200"/>
              <a:ext cx="1066800"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cxnSpLocks/>
            </p:cNvCxnSpPr>
            <p:nvPr/>
          </p:nvCxnSpPr>
          <p:spPr>
            <a:xfrm>
              <a:off x="5332412" y="5257800"/>
              <a:ext cx="1066800"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29657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3"/>
                                        </p:tgtEl>
                                      </p:cBhvr>
                                    </p:animEffect>
                                    <p:set>
                                      <p:cBhvr>
                                        <p:cTn id="12" dur="1" fill="hold">
                                          <p:stCondLst>
                                            <p:cond delay="999"/>
                                          </p:stCondLst>
                                        </p:cTn>
                                        <p:tgtEl>
                                          <p:spTgt spid="3"/>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1000"/>
                                        <p:tgtEl>
                                          <p:spTgt spid="64"/>
                                        </p:tgtEl>
                                      </p:cBhvr>
                                    </p:animEffect>
                                    <p:set>
                                      <p:cBhvr>
                                        <p:cTn id="15" dur="1" fill="hold">
                                          <p:stCondLst>
                                            <p:cond delay="999"/>
                                          </p:stCondLst>
                                        </p:cTn>
                                        <p:tgtEl>
                                          <p:spTgt spid="64"/>
                                        </p:tgtEl>
                                        <p:attrNameLst>
                                          <p:attrName>style.visibility</p:attrName>
                                        </p:attrNameLst>
                                      </p:cBhvr>
                                      <p:to>
                                        <p:strVal val="hidden"/>
                                      </p:to>
                                    </p:se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24</a:t>
            </a:fld>
            <a:endParaRPr lang="en-US" dirty="0"/>
          </a:p>
        </p:txBody>
      </p:sp>
      <p:sp>
        <p:nvSpPr>
          <p:cNvPr id="25" name="Content Placeholder 24"/>
          <p:cNvSpPr>
            <a:spLocks noGrp="1"/>
          </p:cNvSpPr>
          <p:nvPr>
            <p:ph idx="1"/>
          </p:nvPr>
        </p:nvSpPr>
        <p:spPr/>
        <p:txBody>
          <a:bodyPr/>
          <a:lstStyle/>
          <a:p>
            <a:r>
              <a:rPr lang="en-US" dirty="0"/>
              <a:t>Right Outer Join</a:t>
            </a:r>
          </a:p>
        </p:txBody>
      </p:sp>
      <p:sp>
        <p:nvSpPr>
          <p:cNvPr id="4" name="Title 3"/>
          <p:cNvSpPr>
            <a:spLocks noGrp="1"/>
          </p:cNvSpPr>
          <p:nvPr>
            <p:ph type="title"/>
          </p:nvPr>
        </p:nvSpPr>
        <p:spPr/>
        <p:txBody>
          <a:bodyPr/>
          <a:lstStyle/>
          <a:p>
            <a:r>
              <a:rPr lang="en-US" dirty="0"/>
              <a:t>Join Overview</a:t>
            </a:r>
          </a:p>
        </p:txBody>
      </p:sp>
      <p:grpSp>
        <p:nvGrpSpPr>
          <p:cNvPr id="32" name="Group 31"/>
          <p:cNvGrpSpPr/>
          <p:nvPr/>
        </p:nvGrpSpPr>
        <p:grpSpPr>
          <a:xfrm>
            <a:off x="1827212" y="2743200"/>
            <a:ext cx="3276600" cy="457200"/>
            <a:chOff x="1827212" y="3048000"/>
            <a:chExt cx="3276600" cy="457200"/>
          </a:xfrm>
        </p:grpSpPr>
        <p:sp>
          <p:nvSpPr>
            <p:cNvPr id="5" name="Rectangle 4"/>
            <p:cNvSpPr/>
            <p:nvPr/>
          </p:nvSpPr>
          <p:spPr>
            <a:xfrm>
              <a:off x="1827212" y="30480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John</a:t>
              </a:r>
            </a:p>
          </p:txBody>
        </p:sp>
        <p:sp>
          <p:nvSpPr>
            <p:cNvPr id="10" name="Rectangle 9"/>
            <p:cNvSpPr/>
            <p:nvPr/>
          </p:nvSpPr>
          <p:spPr>
            <a:xfrm>
              <a:off x="3960812" y="30480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p>
          </p:txBody>
        </p:sp>
      </p:grpSp>
      <p:grpSp>
        <p:nvGrpSpPr>
          <p:cNvPr id="33" name="Group 32"/>
          <p:cNvGrpSpPr/>
          <p:nvPr/>
        </p:nvGrpSpPr>
        <p:grpSpPr>
          <a:xfrm>
            <a:off x="1827212" y="3657600"/>
            <a:ext cx="3276600" cy="457200"/>
            <a:chOff x="1827212" y="3962400"/>
            <a:chExt cx="3276600" cy="457200"/>
          </a:xfrm>
        </p:grpSpPr>
        <p:sp>
          <p:nvSpPr>
            <p:cNvPr id="7" name="Rectangle 6"/>
            <p:cNvSpPr/>
            <p:nvPr/>
          </p:nvSpPr>
          <p:spPr>
            <a:xfrm>
              <a:off x="1827212" y="39624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Michael</a:t>
              </a:r>
            </a:p>
          </p:txBody>
        </p:sp>
        <p:sp>
          <p:nvSpPr>
            <p:cNvPr id="12" name="Rectangle 11"/>
            <p:cNvSpPr/>
            <p:nvPr/>
          </p:nvSpPr>
          <p:spPr>
            <a:xfrm>
              <a:off x="3960812" y="39624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22</a:t>
              </a:r>
            </a:p>
          </p:txBody>
        </p:sp>
      </p:grpSp>
      <p:grpSp>
        <p:nvGrpSpPr>
          <p:cNvPr id="3" name="Group 2"/>
          <p:cNvGrpSpPr/>
          <p:nvPr/>
        </p:nvGrpSpPr>
        <p:grpSpPr>
          <a:xfrm>
            <a:off x="1827212" y="2286000"/>
            <a:ext cx="3276600" cy="3657600"/>
            <a:chOff x="1827212" y="2286000"/>
            <a:chExt cx="3276600" cy="3657600"/>
          </a:xfrm>
        </p:grpSpPr>
        <p:grpSp>
          <p:nvGrpSpPr>
            <p:cNvPr id="31" name="Group 30"/>
            <p:cNvGrpSpPr/>
            <p:nvPr/>
          </p:nvGrpSpPr>
          <p:grpSpPr>
            <a:xfrm>
              <a:off x="1827212" y="2286000"/>
              <a:ext cx="3276600" cy="457200"/>
              <a:chOff x="1827212" y="2590800"/>
              <a:chExt cx="3276600" cy="457200"/>
            </a:xfrm>
          </p:grpSpPr>
          <p:sp>
            <p:nvSpPr>
              <p:cNvPr id="6" name="Rectangle 5"/>
              <p:cNvSpPr/>
              <p:nvPr/>
            </p:nvSpPr>
            <p:spPr>
              <a:xfrm>
                <a:off x="1827212" y="25908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Sally</a:t>
                </a:r>
              </a:p>
            </p:txBody>
          </p:sp>
          <p:sp>
            <p:nvSpPr>
              <p:cNvPr id="11" name="Rectangle 10"/>
              <p:cNvSpPr/>
              <p:nvPr/>
            </p:nvSpPr>
            <p:spPr>
              <a:xfrm>
                <a:off x="3960812" y="25908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13</a:t>
                </a:r>
              </a:p>
            </p:txBody>
          </p:sp>
        </p:grpSp>
        <p:grpSp>
          <p:nvGrpSpPr>
            <p:cNvPr id="34" name="Group 33"/>
            <p:cNvGrpSpPr/>
            <p:nvPr/>
          </p:nvGrpSpPr>
          <p:grpSpPr>
            <a:xfrm>
              <a:off x="1827212" y="4572000"/>
              <a:ext cx="3276600" cy="457200"/>
              <a:chOff x="1827212" y="4876800"/>
              <a:chExt cx="3276600" cy="457200"/>
            </a:xfrm>
          </p:grpSpPr>
          <p:sp>
            <p:nvSpPr>
              <p:cNvPr id="8" name="Rectangle 7"/>
              <p:cNvSpPr/>
              <p:nvPr/>
            </p:nvSpPr>
            <p:spPr>
              <a:xfrm>
                <a:off x="1827212" y="48768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Bob</a:t>
                </a:r>
              </a:p>
            </p:txBody>
          </p:sp>
          <p:sp>
            <p:nvSpPr>
              <p:cNvPr id="13" name="Rectangle 12"/>
              <p:cNvSpPr/>
              <p:nvPr/>
            </p:nvSpPr>
            <p:spPr>
              <a:xfrm>
                <a:off x="3960812" y="48768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grpSp>
        <p:grpSp>
          <p:nvGrpSpPr>
            <p:cNvPr id="35" name="Group 34"/>
            <p:cNvGrpSpPr/>
            <p:nvPr/>
          </p:nvGrpSpPr>
          <p:grpSpPr>
            <a:xfrm>
              <a:off x="1827212" y="5486400"/>
              <a:ext cx="3276600" cy="457200"/>
              <a:chOff x="1827212" y="5334000"/>
              <a:chExt cx="3276600" cy="457200"/>
            </a:xfrm>
          </p:grpSpPr>
          <p:sp>
            <p:nvSpPr>
              <p:cNvPr id="9" name="Rectangle 8"/>
              <p:cNvSpPr/>
              <p:nvPr/>
            </p:nvSpPr>
            <p:spPr>
              <a:xfrm>
                <a:off x="1827212" y="53340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Jessica</a:t>
                </a:r>
              </a:p>
            </p:txBody>
          </p:sp>
          <p:sp>
            <p:nvSpPr>
              <p:cNvPr id="14" name="Rectangle 13"/>
              <p:cNvSpPr/>
              <p:nvPr/>
            </p:nvSpPr>
            <p:spPr>
              <a:xfrm>
                <a:off x="3960812" y="53340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15</a:t>
                </a:r>
              </a:p>
            </p:txBody>
          </p:sp>
        </p:grpSp>
      </p:grpSp>
      <p:grpSp>
        <p:nvGrpSpPr>
          <p:cNvPr id="37" name="Group 36"/>
          <p:cNvGrpSpPr/>
          <p:nvPr/>
        </p:nvGrpSpPr>
        <p:grpSpPr>
          <a:xfrm>
            <a:off x="6551612" y="2743200"/>
            <a:ext cx="3810000" cy="457200"/>
            <a:chOff x="6551612" y="3048000"/>
            <a:chExt cx="3810000" cy="457200"/>
          </a:xfrm>
        </p:grpSpPr>
        <p:sp>
          <p:nvSpPr>
            <p:cNvPr id="16" name="Rectangle 15"/>
            <p:cNvSpPr/>
            <p:nvPr/>
          </p:nvSpPr>
          <p:spPr>
            <a:xfrm flipH="1">
              <a:off x="7694612" y="30480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Marketing</a:t>
              </a:r>
            </a:p>
          </p:txBody>
        </p:sp>
        <p:sp>
          <p:nvSpPr>
            <p:cNvPr id="21" name="Rectangle 20"/>
            <p:cNvSpPr/>
            <p:nvPr/>
          </p:nvSpPr>
          <p:spPr>
            <a:xfrm flipH="1">
              <a:off x="6551612" y="30480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p>
          </p:txBody>
        </p:sp>
      </p:grpSp>
      <p:grpSp>
        <p:nvGrpSpPr>
          <p:cNvPr id="38" name="Group 37"/>
          <p:cNvGrpSpPr/>
          <p:nvPr/>
        </p:nvGrpSpPr>
        <p:grpSpPr>
          <a:xfrm>
            <a:off x="6551612" y="3657600"/>
            <a:ext cx="3810000" cy="457200"/>
            <a:chOff x="6551612" y="3962400"/>
            <a:chExt cx="3810000" cy="457200"/>
          </a:xfrm>
        </p:grpSpPr>
        <p:sp>
          <p:nvSpPr>
            <p:cNvPr id="17" name="Rectangle 16"/>
            <p:cNvSpPr/>
            <p:nvPr/>
          </p:nvSpPr>
          <p:spPr>
            <a:xfrm flipH="1">
              <a:off x="7694612" y="39624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Engineering</a:t>
              </a:r>
            </a:p>
          </p:txBody>
        </p:sp>
        <p:sp>
          <p:nvSpPr>
            <p:cNvPr id="22" name="Rectangle 21"/>
            <p:cNvSpPr/>
            <p:nvPr/>
          </p:nvSpPr>
          <p:spPr>
            <a:xfrm flipH="1">
              <a:off x="6551612" y="39624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22</a:t>
              </a:r>
            </a:p>
          </p:txBody>
        </p:sp>
      </p:grpSp>
      <p:grpSp>
        <p:nvGrpSpPr>
          <p:cNvPr id="39" name="Group 38"/>
          <p:cNvGrpSpPr/>
          <p:nvPr/>
        </p:nvGrpSpPr>
        <p:grpSpPr>
          <a:xfrm>
            <a:off x="6551612" y="4114800"/>
            <a:ext cx="3810000" cy="457200"/>
            <a:chOff x="6551612" y="4419600"/>
            <a:chExt cx="3810000" cy="457200"/>
          </a:xfrm>
        </p:grpSpPr>
        <p:sp>
          <p:nvSpPr>
            <p:cNvPr id="18" name="Rectangle 17"/>
            <p:cNvSpPr/>
            <p:nvPr/>
          </p:nvSpPr>
          <p:spPr>
            <a:xfrm flipH="1">
              <a:off x="7694612" y="44196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Sales</a:t>
              </a:r>
            </a:p>
          </p:txBody>
        </p:sp>
        <p:sp>
          <p:nvSpPr>
            <p:cNvPr id="23" name="Rectangle 22"/>
            <p:cNvSpPr/>
            <p:nvPr/>
          </p:nvSpPr>
          <p:spPr>
            <a:xfrm flipH="1">
              <a:off x="6551612" y="44196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grpSp>
        <p:nvGrpSpPr>
          <p:cNvPr id="40" name="Group 39"/>
          <p:cNvGrpSpPr/>
          <p:nvPr/>
        </p:nvGrpSpPr>
        <p:grpSpPr>
          <a:xfrm>
            <a:off x="6551612" y="5029200"/>
            <a:ext cx="3810000" cy="457200"/>
            <a:chOff x="6551612" y="4876800"/>
            <a:chExt cx="3810000" cy="457200"/>
          </a:xfrm>
        </p:grpSpPr>
        <p:sp>
          <p:nvSpPr>
            <p:cNvPr id="19" name="Rectangle 18"/>
            <p:cNvSpPr/>
            <p:nvPr/>
          </p:nvSpPr>
          <p:spPr>
            <a:xfrm flipH="1">
              <a:off x="7694612" y="48768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Executive</a:t>
              </a:r>
            </a:p>
          </p:txBody>
        </p:sp>
        <p:sp>
          <p:nvSpPr>
            <p:cNvPr id="24" name="Rectangle 23"/>
            <p:cNvSpPr/>
            <p:nvPr/>
          </p:nvSpPr>
          <p:spPr>
            <a:xfrm flipH="1">
              <a:off x="6551612" y="48768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grpSp>
      <p:grpSp>
        <p:nvGrpSpPr>
          <p:cNvPr id="51" name="Group 50"/>
          <p:cNvGrpSpPr/>
          <p:nvPr/>
        </p:nvGrpSpPr>
        <p:grpSpPr>
          <a:xfrm>
            <a:off x="6551612" y="1828800"/>
            <a:ext cx="3810000" cy="457200"/>
            <a:chOff x="6551612" y="2133600"/>
            <a:chExt cx="3810000" cy="457200"/>
          </a:xfrm>
        </p:grpSpPr>
        <p:sp>
          <p:nvSpPr>
            <p:cNvPr id="52" name="Rectangle 51"/>
            <p:cNvSpPr/>
            <p:nvPr/>
          </p:nvSpPr>
          <p:spPr>
            <a:xfrm flipH="1">
              <a:off x="7694612" y="21336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Accounting</a:t>
              </a:r>
            </a:p>
          </p:txBody>
        </p:sp>
        <p:sp>
          <p:nvSpPr>
            <p:cNvPr id="53" name="Rectangle 52"/>
            <p:cNvSpPr/>
            <p:nvPr/>
          </p:nvSpPr>
          <p:spPr>
            <a:xfrm flipH="1">
              <a:off x="6551612" y="21336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18</a:t>
              </a:r>
            </a:p>
          </p:txBody>
        </p:sp>
      </p:grpSp>
      <p:grpSp>
        <p:nvGrpSpPr>
          <p:cNvPr id="55" name="Group 54"/>
          <p:cNvGrpSpPr/>
          <p:nvPr/>
        </p:nvGrpSpPr>
        <p:grpSpPr>
          <a:xfrm>
            <a:off x="1827212" y="5029200"/>
            <a:ext cx="3276600" cy="457200"/>
            <a:chOff x="1827212" y="4876800"/>
            <a:chExt cx="3276600" cy="457200"/>
          </a:xfrm>
        </p:grpSpPr>
        <p:sp>
          <p:nvSpPr>
            <p:cNvPr id="56" name="Rectangle 55"/>
            <p:cNvSpPr/>
            <p:nvPr/>
          </p:nvSpPr>
          <p:spPr>
            <a:xfrm>
              <a:off x="1827212" y="48768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Robin</a:t>
              </a:r>
            </a:p>
          </p:txBody>
        </p:sp>
        <p:sp>
          <p:nvSpPr>
            <p:cNvPr id="57" name="Rectangle 56"/>
            <p:cNvSpPr/>
            <p:nvPr/>
          </p:nvSpPr>
          <p:spPr>
            <a:xfrm>
              <a:off x="3960812" y="48768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grpSp>
      <p:grpSp>
        <p:nvGrpSpPr>
          <p:cNvPr id="58" name="Group 57"/>
          <p:cNvGrpSpPr/>
          <p:nvPr/>
        </p:nvGrpSpPr>
        <p:grpSpPr>
          <a:xfrm>
            <a:off x="6551612" y="3200400"/>
            <a:ext cx="3810000" cy="457200"/>
            <a:chOff x="6551612" y="4419600"/>
            <a:chExt cx="3810000" cy="457200"/>
          </a:xfrm>
        </p:grpSpPr>
        <p:sp>
          <p:nvSpPr>
            <p:cNvPr id="59" name="Rectangle 58"/>
            <p:cNvSpPr/>
            <p:nvPr/>
          </p:nvSpPr>
          <p:spPr>
            <a:xfrm flipH="1">
              <a:off x="7694612" y="44196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HR</a:t>
              </a:r>
            </a:p>
          </p:txBody>
        </p:sp>
        <p:sp>
          <p:nvSpPr>
            <p:cNvPr id="60" name="Rectangle 59"/>
            <p:cNvSpPr/>
            <p:nvPr/>
          </p:nvSpPr>
          <p:spPr>
            <a:xfrm flipH="1">
              <a:off x="6551612" y="44196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a:t>
              </a:r>
            </a:p>
          </p:txBody>
        </p:sp>
      </p:grpSp>
      <p:grpSp>
        <p:nvGrpSpPr>
          <p:cNvPr id="41" name="Group 40"/>
          <p:cNvGrpSpPr/>
          <p:nvPr/>
        </p:nvGrpSpPr>
        <p:grpSpPr>
          <a:xfrm>
            <a:off x="5332412" y="2971800"/>
            <a:ext cx="1066800" cy="2286000"/>
            <a:chOff x="5332412" y="2971800"/>
            <a:chExt cx="1066800" cy="2286000"/>
          </a:xfrm>
        </p:grpSpPr>
        <p:cxnSp>
          <p:nvCxnSpPr>
            <p:cNvPr id="42" name="Straight Arrow Connector 41"/>
            <p:cNvCxnSpPr>
              <a:cxnSpLocks/>
            </p:cNvCxnSpPr>
            <p:nvPr/>
          </p:nvCxnSpPr>
          <p:spPr>
            <a:xfrm>
              <a:off x="5332412" y="2971800"/>
              <a:ext cx="1066800"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cxnSpLocks/>
            </p:cNvCxnSpPr>
            <p:nvPr/>
          </p:nvCxnSpPr>
          <p:spPr>
            <a:xfrm>
              <a:off x="5332412" y="3886200"/>
              <a:ext cx="1066800"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p:cNvCxnSpPr>
            <p:nvPr/>
          </p:nvCxnSpPr>
          <p:spPr>
            <a:xfrm>
              <a:off x="5332412" y="5257800"/>
              <a:ext cx="1066800"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1827212" y="1828800"/>
            <a:ext cx="3276600" cy="2743197"/>
            <a:chOff x="1827212" y="1828800"/>
            <a:chExt cx="3276600" cy="2743197"/>
          </a:xfrm>
        </p:grpSpPr>
        <p:grpSp>
          <p:nvGrpSpPr>
            <p:cNvPr id="46" name="Group 45"/>
            <p:cNvGrpSpPr/>
            <p:nvPr/>
          </p:nvGrpSpPr>
          <p:grpSpPr>
            <a:xfrm>
              <a:off x="1827212" y="1828800"/>
              <a:ext cx="3276600" cy="457200"/>
              <a:chOff x="1827212" y="3962400"/>
              <a:chExt cx="3276600" cy="457200"/>
            </a:xfrm>
          </p:grpSpPr>
          <p:sp>
            <p:nvSpPr>
              <p:cNvPr id="47" name="Rectangle 46"/>
              <p:cNvSpPr/>
              <p:nvPr/>
            </p:nvSpPr>
            <p:spPr>
              <a:xfrm>
                <a:off x="1827212" y="39624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a:solidFill>
                      <a:schemeClr val="accent1"/>
                    </a:solidFill>
                  </a:rPr>
                  <a:t>NULL</a:t>
                </a:r>
              </a:p>
            </p:txBody>
          </p:sp>
          <p:sp>
            <p:nvSpPr>
              <p:cNvPr id="48" name="Rectangle 47"/>
              <p:cNvSpPr/>
              <p:nvPr/>
            </p:nvSpPr>
            <p:spPr>
              <a:xfrm>
                <a:off x="3960812" y="39624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accent1"/>
                    </a:solidFill>
                  </a:rPr>
                  <a:t>NULL</a:t>
                </a:r>
              </a:p>
            </p:txBody>
          </p:sp>
        </p:grpSp>
        <p:grpSp>
          <p:nvGrpSpPr>
            <p:cNvPr id="49" name="Group 48"/>
            <p:cNvGrpSpPr/>
            <p:nvPr/>
          </p:nvGrpSpPr>
          <p:grpSpPr>
            <a:xfrm>
              <a:off x="1827212" y="3200397"/>
              <a:ext cx="3276600" cy="457200"/>
              <a:chOff x="1827212" y="3962400"/>
              <a:chExt cx="3276600" cy="457200"/>
            </a:xfrm>
          </p:grpSpPr>
          <p:sp>
            <p:nvSpPr>
              <p:cNvPr id="50" name="Rectangle 49"/>
              <p:cNvSpPr/>
              <p:nvPr/>
            </p:nvSpPr>
            <p:spPr>
              <a:xfrm>
                <a:off x="1827212" y="39624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a:solidFill>
                      <a:schemeClr val="accent1"/>
                    </a:solidFill>
                  </a:rPr>
                  <a:t>NULL</a:t>
                </a:r>
              </a:p>
            </p:txBody>
          </p:sp>
          <p:sp>
            <p:nvSpPr>
              <p:cNvPr id="54" name="Rectangle 53"/>
              <p:cNvSpPr/>
              <p:nvPr/>
            </p:nvSpPr>
            <p:spPr>
              <a:xfrm>
                <a:off x="3960812" y="39624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accent1"/>
                    </a:solidFill>
                  </a:rPr>
                  <a:t>NULL</a:t>
                </a:r>
              </a:p>
            </p:txBody>
          </p:sp>
        </p:grpSp>
        <p:grpSp>
          <p:nvGrpSpPr>
            <p:cNvPr id="61" name="Group 60"/>
            <p:cNvGrpSpPr/>
            <p:nvPr/>
          </p:nvGrpSpPr>
          <p:grpSpPr>
            <a:xfrm>
              <a:off x="1827212" y="4114797"/>
              <a:ext cx="3276600" cy="457200"/>
              <a:chOff x="1827212" y="3962400"/>
              <a:chExt cx="3276600" cy="457200"/>
            </a:xfrm>
          </p:grpSpPr>
          <p:sp>
            <p:nvSpPr>
              <p:cNvPr id="62" name="Rectangle 61"/>
              <p:cNvSpPr/>
              <p:nvPr/>
            </p:nvSpPr>
            <p:spPr>
              <a:xfrm>
                <a:off x="1827212" y="39624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a:solidFill>
                      <a:schemeClr val="accent1"/>
                    </a:solidFill>
                  </a:rPr>
                  <a:t>NULL</a:t>
                </a:r>
              </a:p>
            </p:txBody>
          </p:sp>
          <p:sp>
            <p:nvSpPr>
              <p:cNvPr id="63" name="Rectangle 62"/>
              <p:cNvSpPr/>
              <p:nvPr/>
            </p:nvSpPr>
            <p:spPr>
              <a:xfrm>
                <a:off x="3960812" y="39624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accent1"/>
                    </a:solidFill>
                  </a:rPr>
                  <a:t>NULL</a:t>
                </a:r>
              </a:p>
            </p:txBody>
          </p:sp>
        </p:grpSp>
      </p:grpSp>
    </p:spTree>
    <p:extLst>
      <p:ext uri="{BB962C8B-B14F-4D97-AF65-F5344CB8AC3E}">
        <p14:creationId xmlns:p14="http://schemas.microsoft.com/office/powerpoint/2010/main" val="39438979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3"/>
                                        </p:tgtEl>
                                      </p:cBhvr>
                                    </p:animEffect>
                                    <p:set>
                                      <p:cBhvr>
                                        <p:cTn id="12" dur="1" fill="hold">
                                          <p:stCondLst>
                                            <p:cond delay="999"/>
                                          </p:stCondLst>
                                        </p:cTn>
                                        <p:tgtEl>
                                          <p:spTgt spid="3"/>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1000"/>
                                        <p:tgtEl>
                                          <p:spTgt spid="41"/>
                                        </p:tgtEl>
                                      </p:cBhvr>
                                    </p:animEffect>
                                    <p:set>
                                      <p:cBhvr>
                                        <p:cTn id="15" dur="1" fill="hold">
                                          <p:stCondLst>
                                            <p:cond delay="999"/>
                                          </p:stCondLst>
                                        </p:cTn>
                                        <p:tgtEl>
                                          <p:spTgt spid="41"/>
                                        </p:tgtEl>
                                        <p:attrNameLst>
                                          <p:attrName>style.visibility</p:attrName>
                                        </p:attrNameLst>
                                      </p:cBhvr>
                                      <p:to>
                                        <p:strVal val="hidden"/>
                                      </p:to>
                                    </p:se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25</a:t>
            </a:fld>
            <a:endParaRPr lang="en-US" dirty="0"/>
          </a:p>
        </p:txBody>
      </p:sp>
      <p:sp>
        <p:nvSpPr>
          <p:cNvPr id="25" name="Content Placeholder 24"/>
          <p:cNvSpPr>
            <a:spLocks noGrp="1"/>
          </p:cNvSpPr>
          <p:nvPr>
            <p:ph idx="1"/>
          </p:nvPr>
        </p:nvSpPr>
        <p:spPr/>
        <p:txBody>
          <a:bodyPr/>
          <a:lstStyle/>
          <a:p>
            <a:r>
              <a:rPr lang="en-US" dirty="0"/>
              <a:t>Full Outer Join</a:t>
            </a:r>
          </a:p>
        </p:txBody>
      </p:sp>
      <p:sp>
        <p:nvSpPr>
          <p:cNvPr id="4" name="Title 3"/>
          <p:cNvSpPr>
            <a:spLocks noGrp="1"/>
          </p:cNvSpPr>
          <p:nvPr>
            <p:ph type="title"/>
          </p:nvPr>
        </p:nvSpPr>
        <p:spPr/>
        <p:txBody>
          <a:bodyPr/>
          <a:lstStyle/>
          <a:p>
            <a:r>
              <a:rPr lang="en-US" dirty="0"/>
              <a:t>Join Overview</a:t>
            </a:r>
          </a:p>
        </p:txBody>
      </p:sp>
      <p:grpSp>
        <p:nvGrpSpPr>
          <p:cNvPr id="32" name="Group 31"/>
          <p:cNvGrpSpPr/>
          <p:nvPr/>
        </p:nvGrpSpPr>
        <p:grpSpPr>
          <a:xfrm>
            <a:off x="1827212" y="2743200"/>
            <a:ext cx="3276600" cy="457200"/>
            <a:chOff x="1827212" y="3048000"/>
            <a:chExt cx="3276600" cy="457200"/>
          </a:xfrm>
        </p:grpSpPr>
        <p:sp>
          <p:nvSpPr>
            <p:cNvPr id="5" name="Rectangle 4"/>
            <p:cNvSpPr/>
            <p:nvPr/>
          </p:nvSpPr>
          <p:spPr>
            <a:xfrm>
              <a:off x="1827212" y="30480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John</a:t>
              </a:r>
            </a:p>
          </p:txBody>
        </p:sp>
        <p:sp>
          <p:nvSpPr>
            <p:cNvPr id="10" name="Rectangle 9"/>
            <p:cNvSpPr/>
            <p:nvPr/>
          </p:nvSpPr>
          <p:spPr>
            <a:xfrm>
              <a:off x="3960812" y="30480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p>
          </p:txBody>
        </p:sp>
      </p:grpSp>
      <p:grpSp>
        <p:nvGrpSpPr>
          <p:cNvPr id="31" name="Group 30"/>
          <p:cNvGrpSpPr/>
          <p:nvPr/>
        </p:nvGrpSpPr>
        <p:grpSpPr>
          <a:xfrm>
            <a:off x="1827212" y="2286000"/>
            <a:ext cx="3276600" cy="457200"/>
            <a:chOff x="1827212" y="2590800"/>
            <a:chExt cx="3276600" cy="457200"/>
          </a:xfrm>
        </p:grpSpPr>
        <p:sp>
          <p:nvSpPr>
            <p:cNvPr id="6" name="Rectangle 5"/>
            <p:cNvSpPr/>
            <p:nvPr/>
          </p:nvSpPr>
          <p:spPr>
            <a:xfrm>
              <a:off x="1827212" y="25908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Sally</a:t>
              </a:r>
            </a:p>
          </p:txBody>
        </p:sp>
        <p:sp>
          <p:nvSpPr>
            <p:cNvPr id="11" name="Rectangle 10"/>
            <p:cNvSpPr/>
            <p:nvPr/>
          </p:nvSpPr>
          <p:spPr>
            <a:xfrm>
              <a:off x="3960812" y="25908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13</a:t>
              </a:r>
            </a:p>
          </p:txBody>
        </p:sp>
      </p:grpSp>
      <p:grpSp>
        <p:nvGrpSpPr>
          <p:cNvPr id="33" name="Group 32"/>
          <p:cNvGrpSpPr/>
          <p:nvPr/>
        </p:nvGrpSpPr>
        <p:grpSpPr>
          <a:xfrm>
            <a:off x="1827212" y="3657600"/>
            <a:ext cx="3276600" cy="457200"/>
            <a:chOff x="1827212" y="3962400"/>
            <a:chExt cx="3276600" cy="457200"/>
          </a:xfrm>
        </p:grpSpPr>
        <p:sp>
          <p:nvSpPr>
            <p:cNvPr id="7" name="Rectangle 6"/>
            <p:cNvSpPr/>
            <p:nvPr/>
          </p:nvSpPr>
          <p:spPr>
            <a:xfrm>
              <a:off x="1827212" y="39624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Michael</a:t>
              </a:r>
            </a:p>
          </p:txBody>
        </p:sp>
        <p:sp>
          <p:nvSpPr>
            <p:cNvPr id="12" name="Rectangle 11"/>
            <p:cNvSpPr/>
            <p:nvPr/>
          </p:nvSpPr>
          <p:spPr>
            <a:xfrm>
              <a:off x="3960812" y="39624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22</a:t>
              </a:r>
            </a:p>
          </p:txBody>
        </p:sp>
      </p:grpSp>
      <p:grpSp>
        <p:nvGrpSpPr>
          <p:cNvPr id="34" name="Group 33"/>
          <p:cNvGrpSpPr/>
          <p:nvPr/>
        </p:nvGrpSpPr>
        <p:grpSpPr>
          <a:xfrm>
            <a:off x="1827212" y="4572000"/>
            <a:ext cx="3276600" cy="457200"/>
            <a:chOff x="1827212" y="4876800"/>
            <a:chExt cx="3276600" cy="457200"/>
          </a:xfrm>
        </p:grpSpPr>
        <p:sp>
          <p:nvSpPr>
            <p:cNvPr id="8" name="Rectangle 7"/>
            <p:cNvSpPr/>
            <p:nvPr/>
          </p:nvSpPr>
          <p:spPr>
            <a:xfrm>
              <a:off x="1827212" y="48768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Bob</a:t>
              </a:r>
            </a:p>
          </p:txBody>
        </p:sp>
        <p:sp>
          <p:nvSpPr>
            <p:cNvPr id="13" name="Rectangle 12"/>
            <p:cNvSpPr/>
            <p:nvPr/>
          </p:nvSpPr>
          <p:spPr>
            <a:xfrm>
              <a:off x="3960812" y="48768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grpSp>
      <p:grpSp>
        <p:nvGrpSpPr>
          <p:cNvPr id="35" name="Group 34"/>
          <p:cNvGrpSpPr/>
          <p:nvPr/>
        </p:nvGrpSpPr>
        <p:grpSpPr>
          <a:xfrm>
            <a:off x="1827212" y="5486400"/>
            <a:ext cx="3276600" cy="457200"/>
            <a:chOff x="1827212" y="5334000"/>
            <a:chExt cx="3276600" cy="457200"/>
          </a:xfrm>
        </p:grpSpPr>
        <p:sp>
          <p:nvSpPr>
            <p:cNvPr id="9" name="Rectangle 8"/>
            <p:cNvSpPr/>
            <p:nvPr/>
          </p:nvSpPr>
          <p:spPr>
            <a:xfrm>
              <a:off x="1827212" y="53340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Jessica</a:t>
              </a:r>
            </a:p>
          </p:txBody>
        </p:sp>
        <p:sp>
          <p:nvSpPr>
            <p:cNvPr id="14" name="Rectangle 13"/>
            <p:cNvSpPr/>
            <p:nvPr/>
          </p:nvSpPr>
          <p:spPr>
            <a:xfrm>
              <a:off x="3960812" y="53340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15</a:t>
              </a:r>
            </a:p>
          </p:txBody>
        </p:sp>
      </p:grpSp>
      <p:grpSp>
        <p:nvGrpSpPr>
          <p:cNvPr id="37" name="Group 36"/>
          <p:cNvGrpSpPr/>
          <p:nvPr/>
        </p:nvGrpSpPr>
        <p:grpSpPr>
          <a:xfrm>
            <a:off x="6551612" y="2743200"/>
            <a:ext cx="3810000" cy="457200"/>
            <a:chOff x="6551612" y="3048000"/>
            <a:chExt cx="3810000" cy="457200"/>
          </a:xfrm>
        </p:grpSpPr>
        <p:sp>
          <p:nvSpPr>
            <p:cNvPr id="16" name="Rectangle 15"/>
            <p:cNvSpPr/>
            <p:nvPr/>
          </p:nvSpPr>
          <p:spPr>
            <a:xfrm flipH="1">
              <a:off x="7694612" y="30480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Marketing</a:t>
              </a:r>
            </a:p>
          </p:txBody>
        </p:sp>
        <p:sp>
          <p:nvSpPr>
            <p:cNvPr id="21" name="Rectangle 20"/>
            <p:cNvSpPr/>
            <p:nvPr/>
          </p:nvSpPr>
          <p:spPr>
            <a:xfrm flipH="1">
              <a:off x="6551612" y="30480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p>
          </p:txBody>
        </p:sp>
      </p:grpSp>
      <p:grpSp>
        <p:nvGrpSpPr>
          <p:cNvPr id="38" name="Group 37"/>
          <p:cNvGrpSpPr/>
          <p:nvPr/>
        </p:nvGrpSpPr>
        <p:grpSpPr>
          <a:xfrm>
            <a:off x="6551612" y="3657600"/>
            <a:ext cx="3810000" cy="457200"/>
            <a:chOff x="6551612" y="3962400"/>
            <a:chExt cx="3810000" cy="457200"/>
          </a:xfrm>
        </p:grpSpPr>
        <p:sp>
          <p:nvSpPr>
            <p:cNvPr id="17" name="Rectangle 16"/>
            <p:cNvSpPr/>
            <p:nvPr/>
          </p:nvSpPr>
          <p:spPr>
            <a:xfrm flipH="1">
              <a:off x="7694612" y="39624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Engineering</a:t>
              </a:r>
            </a:p>
          </p:txBody>
        </p:sp>
        <p:sp>
          <p:nvSpPr>
            <p:cNvPr id="22" name="Rectangle 21"/>
            <p:cNvSpPr/>
            <p:nvPr/>
          </p:nvSpPr>
          <p:spPr>
            <a:xfrm flipH="1">
              <a:off x="6551612" y="39624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22</a:t>
              </a:r>
            </a:p>
          </p:txBody>
        </p:sp>
      </p:grpSp>
      <p:grpSp>
        <p:nvGrpSpPr>
          <p:cNvPr id="40" name="Group 39"/>
          <p:cNvGrpSpPr/>
          <p:nvPr/>
        </p:nvGrpSpPr>
        <p:grpSpPr>
          <a:xfrm>
            <a:off x="6551612" y="5029200"/>
            <a:ext cx="3810000" cy="457200"/>
            <a:chOff x="6551612" y="4876800"/>
            <a:chExt cx="3810000" cy="457200"/>
          </a:xfrm>
        </p:grpSpPr>
        <p:sp>
          <p:nvSpPr>
            <p:cNvPr id="19" name="Rectangle 18"/>
            <p:cNvSpPr/>
            <p:nvPr/>
          </p:nvSpPr>
          <p:spPr>
            <a:xfrm flipH="1">
              <a:off x="7694612" y="48768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Executive</a:t>
              </a:r>
            </a:p>
          </p:txBody>
        </p:sp>
        <p:sp>
          <p:nvSpPr>
            <p:cNvPr id="24" name="Rectangle 23"/>
            <p:cNvSpPr/>
            <p:nvPr/>
          </p:nvSpPr>
          <p:spPr>
            <a:xfrm flipH="1">
              <a:off x="6551612" y="48768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grpSp>
      <p:grpSp>
        <p:nvGrpSpPr>
          <p:cNvPr id="55" name="Group 54"/>
          <p:cNvGrpSpPr/>
          <p:nvPr/>
        </p:nvGrpSpPr>
        <p:grpSpPr>
          <a:xfrm>
            <a:off x="1827212" y="5029200"/>
            <a:ext cx="3276600" cy="457200"/>
            <a:chOff x="1827212" y="4876800"/>
            <a:chExt cx="3276600" cy="457200"/>
          </a:xfrm>
        </p:grpSpPr>
        <p:sp>
          <p:nvSpPr>
            <p:cNvPr id="56" name="Rectangle 55"/>
            <p:cNvSpPr/>
            <p:nvPr/>
          </p:nvSpPr>
          <p:spPr>
            <a:xfrm>
              <a:off x="1827212" y="48768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Robin</a:t>
              </a:r>
            </a:p>
          </p:txBody>
        </p:sp>
        <p:sp>
          <p:nvSpPr>
            <p:cNvPr id="57" name="Rectangle 56"/>
            <p:cNvSpPr/>
            <p:nvPr/>
          </p:nvSpPr>
          <p:spPr>
            <a:xfrm>
              <a:off x="3960812" y="48768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grpSp>
      <p:grpSp>
        <p:nvGrpSpPr>
          <p:cNvPr id="3" name="Group 2"/>
          <p:cNvGrpSpPr/>
          <p:nvPr/>
        </p:nvGrpSpPr>
        <p:grpSpPr>
          <a:xfrm>
            <a:off x="6551612" y="1828800"/>
            <a:ext cx="3810000" cy="2743200"/>
            <a:chOff x="6551612" y="1828800"/>
            <a:chExt cx="3810000" cy="2743200"/>
          </a:xfrm>
        </p:grpSpPr>
        <p:grpSp>
          <p:nvGrpSpPr>
            <p:cNvPr id="39" name="Group 38"/>
            <p:cNvGrpSpPr/>
            <p:nvPr/>
          </p:nvGrpSpPr>
          <p:grpSpPr>
            <a:xfrm>
              <a:off x="6551612" y="4114800"/>
              <a:ext cx="3810000" cy="457200"/>
              <a:chOff x="6551612" y="4419600"/>
              <a:chExt cx="3810000" cy="457200"/>
            </a:xfrm>
          </p:grpSpPr>
          <p:sp>
            <p:nvSpPr>
              <p:cNvPr id="18" name="Rectangle 17"/>
              <p:cNvSpPr/>
              <p:nvPr/>
            </p:nvSpPr>
            <p:spPr>
              <a:xfrm flipH="1">
                <a:off x="7694612" y="44196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Sales</a:t>
                </a:r>
              </a:p>
            </p:txBody>
          </p:sp>
          <p:sp>
            <p:nvSpPr>
              <p:cNvPr id="23" name="Rectangle 22"/>
              <p:cNvSpPr/>
              <p:nvPr/>
            </p:nvSpPr>
            <p:spPr>
              <a:xfrm flipH="1">
                <a:off x="6551612" y="44196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grpSp>
          <p:nvGrpSpPr>
            <p:cNvPr id="51" name="Group 50"/>
            <p:cNvGrpSpPr/>
            <p:nvPr/>
          </p:nvGrpSpPr>
          <p:grpSpPr>
            <a:xfrm>
              <a:off x="6551612" y="1828800"/>
              <a:ext cx="3810000" cy="457200"/>
              <a:chOff x="6551612" y="2133600"/>
              <a:chExt cx="3810000" cy="457200"/>
            </a:xfrm>
          </p:grpSpPr>
          <p:sp>
            <p:nvSpPr>
              <p:cNvPr id="52" name="Rectangle 51"/>
              <p:cNvSpPr/>
              <p:nvPr/>
            </p:nvSpPr>
            <p:spPr>
              <a:xfrm flipH="1">
                <a:off x="7694612" y="21336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Accounting</a:t>
                </a:r>
              </a:p>
            </p:txBody>
          </p:sp>
          <p:sp>
            <p:nvSpPr>
              <p:cNvPr id="53" name="Rectangle 52"/>
              <p:cNvSpPr/>
              <p:nvPr/>
            </p:nvSpPr>
            <p:spPr>
              <a:xfrm flipH="1">
                <a:off x="6551612" y="21336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18</a:t>
                </a:r>
              </a:p>
            </p:txBody>
          </p:sp>
        </p:grpSp>
        <p:grpSp>
          <p:nvGrpSpPr>
            <p:cNvPr id="58" name="Group 57"/>
            <p:cNvGrpSpPr/>
            <p:nvPr/>
          </p:nvGrpSpPr>
          <p:grpSpPr>
            <a:xfrm>
              <a:off x="6551612" y="3200400"/>
              <a:ext cx="3810000" cy="457200"/>
              <a:chOff x="6551612" y="4419600"/>
              <a:chExt cx="3810000" cy="457200"/>
            </a:xfrm>
          </p:grpSpPr>
          <p:sp>
            <p:nvSpPr>
              <p:cNvPr id="59" name="Rectangle 58"/>
              <p:cNvSpPr/>
              <p:nvPr/>
            </p:nvSpPr>
            <p:spPr>
              <a:xfrm flipH="1">
                <a:off x="7694612" y="44196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HR</a:t>
                </a:r>
              </a:p>
            </p:txBody>
          </p:sp>
          <p:sp>
            <p:nvSpPr>
              <p:cNvPr id="60" name="Rectangle 59"/>
              <p:cNvSpPr/>
              <p:nvPr/>
            </p:nvSpPr>
            <p:spPr>
              <a:xfrm flipH="1">
                <a:off x="6551612" y="44196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a:t>
                </a:r>
              </a:p>
            </p:txBody>
          </p:sp>
        </p:grpSp>
      </p:grpSp>
      <p:grpSp>
        <p:nvGrpSpPr>
          <p:cNvPr id="41" name="Group 40"/>
          <p:cNvGrpSpPr/>
          <p:nvPr/>
        </p:nvGrpSpPr>
        <p:grpSpPr>
          <a:xfrm>
            <a:off x="5332412" y="2971800"/>
            <a:ext cx="1066800" cy="2286000"/>
            <a:chOff x="5332412" y="2971800"/>
            <a:chExt cx="1066800" cy="2286000"/>
          </a:xfrm>
        </p:grpSpPr>
        <p:cxnSp>
          <p:nvCxnSpPr>
            <p:cNvPr id="42" name="Straight Arrow Connector 41"/>
            <p:cNvCxnSpPr>
              <a:cxnSpLocks/>
            </p:cNvCxnSpPr>
            <p:nvPr/>
          </p:nvCxnSpPr>
          <p:spPr>
            <a:xfrm>
              <a:off x="5332412" y="2971800"/>
              <a:ext cx="1066800"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cxnSpLocks/>
            </p:cNvCxnSpPr>
            <p:nvPr/>
          </p:nvCxnSpPr>
          <p:spPr>
            <a:xfrm>
              <a:off x="5332412" y="3886200"/>
              <a:ext cx="1066800"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p:cNvCxnSpPr>
            <p:nvPr/>
          </p:nvCxnSpPr>
          <p:spPr>
            <a:xfrm>
              <a:off x="5332412" y="5257800"/>
              <a:ext cx="1066800"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6551612" y="2286000"/>
            <a:ext cx="3810000" cy="3657600"/>
            <a:chOff x="6551612" y="2286000"/>
            <a:chExt cx="3810000" cy="3657600"/>
          </a:xfrm>
        </p:grpSpPr>
        <p:grpSp>
          <p:nvGrpSpPr>
            <p:cNvPr id="46" name="Group 45"/>
            <p:cNvGrpSpPr/>
            <p:nvPr/>
          </p:nvGrpSpPr>
          <p:grpSpPr>
            <a:xfrm>
              <a:off x="6551612" y="2286000"/>
              <a:ext cx="3810000" cy="457200"/>
              <a:chOff x="6551612" y="4876800"/>
              <a:chExt cx="3810000" cy="457200"/>
            </a:xfrm>
          </p:grpSpPr>
          <p:sp>
            <p:nvSpPr>
              <p:cNvPr id="47" name="Rectangle 46"/>
              <p:cNvSpPr/>
              <p:nvPr/>
            </p:nvSpPr>
            <p:spPr>
              <a:xfrm flipH="1">
                <a:off x="7694612" y="48768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a:solidFill>
                      <a:schemeClr val="accent1"/>
                    </a:solidFill>
                  </a:rPr>
                  <a:t>NULL</a:t>
                </a:r>
              </a:p>
            </p:txBody>
          </p:sp>
          <p:sp>
            <p:nvSpPr>
              <p:cNvPr id="48" name="Rectangle 47"/>
              <p:cNvSpPr/>
              <p:nvPr/>
            </p:nvSpPr>
            <p:spPr>
              <a:xfrm flipH="1">
                <a:off x="6551612" y="48768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accent1"/>
                    </a:solidFill>
                  </a:rPr>
                  <a:t>NULL</a:t>
                </a:r>
              </a:p>
            </p:txBody>
          </p:sp>
        </p:grpSp>
        <p:grpSp>
          <p:nvGrpSpPr>
            <p:cNvPr id="49" name="Group 48"/>
            <p:cNvGrpSpPr/>
            <p:nvPr/>
          </p:nvGrpSpPr>
          <p:grpSpPr>
            <a:xfrm>
              <a:off x="6551612" y="4572000"/>
              <a:ext cx="3810000" cy="457200"/>
              <a:chOff x="6551612" y="4876800"/>
              <a:chExt cx="3810000" cy="457200"/>
            </a:xfrm>
          </p:grpSpPr>
          <p:sp>
            <p:nvSpPr>
              <p:cNvPr id="50" name="Rectangle 49"/>
              <p:cNvSpPr/>
              <p:nvPr/>
            </p:nvSpPr>
            <p:spPr>
              <a:xfrm flipH="1">
                <a:off x="7694612" y="48768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a:solidFill>
                      <a:schemeClr val="accent1"/>
                    </a:solidFill>
                  </a:rPr>
                  <a:t>NULL</a:t>
                </a:r>
              </a:p>
            </p:txBody>
          </p:sp>
          <p:sp>
            <p:nvSpPr>
              <p:cNvPr id="54" name="Rectangle 53"/>
              <p:cNvSpPr/>
              <p:nvPr/>
            </p:nvSpPr>
            <p:spPr>
              <a:xfrm flipH="1">
                <a:off x="6551612" y="48768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accent1"/>
                    </a:solidFill>
                  </a:rPr>
                  <a:t>NULL</a:t>
                </a:r>
              </a:p>
            </p:txBody>
          </p:sp>
        </p:grpSp>
        <p:grpSp>
          <p:nvGrpSpPr>
            <p:cNvPr id="61" name="Group 60"/>
            <p:cNvGrpSpPr/>
            <p:nvPr/>
          </p:nvGrpSpPr>
          <p:grpSpPr>
            <a:xfrm>
              <a:off x="6551612" y="5486400"/>
              <a:ext cx="3810000" cy="457200"/>
              <a:chOff x="6551612" y="4876800"/>
              <a:chExt cx="3810000" cy="457200"/>
            </a:xfrm>
          </p:grpSpPr>
          <p:sp>
            <p:nvSpPr>
              <p:cNvPr id="62" name="Rectangle 61"/>
              <p:cNvSpPr/>
              <p:nvPr/>
            </p:nvSpPr>
            <p:spPr>
              <a:xfrm flipH="1">
                <a:off x="7694612" y="48768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a:solidFill>
                      <a:schemeClr val="accent1"/>
                    </a:solidFill>
                  </a:rPr>
                  <a:t>NULL</a:t>
                </a:r>
              </a:p>
            </p:txBody>
          </p:sp>
          <p:sp>
            <p:nvSpPr>
              <p:cNvPr id="63" name="Rectangle 62"/>
              <p:cNvSpPr/>
              <p:nvPr/>
            </p:nvSpPr>
            <p:spPr>
              <a:xfrm flipH="1">
                <a:off x="6551612" y="48768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accent1"/>
                    </a:solidFill>
                  </a:rPr>
                  <a:t>NULL</a:t>
                </a:r>
              </a:p>
            </p:txBody>
          </p:sp>
        </p:grpSp>
      </p:grpSp>
      <p:grpSp>
        <p:nvGrpSpPr>
          <p:cNvPr id="64" name="Group 63"/>
          <p:cNvGrpSpPr/>
          <p:nvPr/>
        </p:nvGrpSpPr>
        <p:grpSpPr>
          <a:xfrm>
            <a:off x="1827212" y="1828800"/>
            <a:ext cx="3276600" cy="2743197"/>
            <a:chOff x="1827212" y="1828800"/>
            <a:chExt cx="3276600" cy="2743197"/>
          </a:xfrm>
        </p:grpSpPr>
        <p:grpSp>
          <p:nvGrpSpPr>
            <p:cNvPr id="65" name="Group 64"/>
            <p:cNvGrpSpPr/>
            <p:nvPr/>
          </p:nvGrpSpPr>
          <p:grpSpPr>
            <a:xfrm>
              <a:off x="1827212" y="1828800"/>
              <a:ext cx="3276600" cy="457200"/>
              <a:chOff x="1827212" y="3962400"/>
              <a:chExt cx="3276600" cy="457200"/>
            </a:xfrm>
          </p:grpSpPr>
          <p:sp>
            <p:nvSpPr>
              <p:cNvPr id="72" name="Rectangle 71"/>
              <p:cNvSpPr/>
              <p:nvPr/>
            </p:nvSpPr>
            <p:spPr>
              <a:xfrm>
                <a:off x="1827212" y="39624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a:solidFill>
                      <a:schemeClr val="accent1"/>
                    </a:solidFill>
                  </a:rPr>
                  <a:t>NULL</a:t>
                </a:r>
              </a:p>
            </p:txBody>
          </p:sp>
          <p:sp>
            <p:nvSpPr>
              <p:cNvPr id="73" name="Rectangle 72"/>
              <p:cNvSpPr/>
              <p:nvPr/>
            </p:nvSpPr>
            <p:spPr>
              <a:xfrm>
                <a:off x="3960812" y="39624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accent1"/>
                    </a:solidFill>
                  </a:rPr>
                  <a:t>NULL</a:t>
                </a:r>
              </a:p>
            </p:txBody>
          </p:sp>
        </p:grpSp>
        <p:grpSp>
          <p:nvGrpSpPr>
            <p:cNvPr id="66" name="Group 65"/>
            <p:cNvGrpSpPr/>
            <p:nvPr/>
          </p:nvGrpSpPr>
          <p:grpSpPr>
            <a:xfrm>
              <a:off x="1827212" y="3200397"/>
              <a:ext cx="3276600" cy="457200"/>
              <a:chOff x="1827212" y="3962400"/>
              <a:chExt cx="3276600" cy="457200"/>
            </a:xfrm>
          </p:grpSpPr>
          <p:sp>
            <p:nvSpPr>
              <p:cNvPr id="70" name="Rectangle 69"/>
              <p:cNvSpPr/>
              <p:nvPr/>
            </p:nvSpPr>
            <p:spPr>
              <a:xfrm>
                <a:off x="1827212" y="39624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a:solidFill>
                      <a:schemeClr val="accent1"/>
                    </a:solidFill>
                  </a:rPr>
                  <a:t>NULL</a:t>
                </a:r>
              </a:p>
            </p:txBody>
          </p:sp>
          <p:sp>
            <p:nvSpPr>
              <p:cNvPr id="71" name="Rectangle 70"/>
              <p:cNvSpPr/>
              <p:nvPr/>
            </p:nvSpPr>
            <p:spPr>
              <a:xfrm>
                <a:off x="3960812" y="39624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accent1"/>
                    </a:solidFill>
                  </a:rPr>
                  <a:t>NULL</a:t>
                </a:r>
              </a:p>
            </p:txBody>
          </p:sp>
        </p:grpSp>
        <p:grpSp>
          <p:nvGrpSpPr>
            <p:cNvPr id="67" name="Group 66"/>
            <p:cNvGrpSpPr/>
            <p:nvPr/>
          </p:nvGrpSpPr>
          <p:grpSpPr>
            <a:xfrm>
              <a:off x="1827212" y="4114797"/>
              <a:ext cx="3276600" cy="457200"/>
              <a:chOff x="1827212" y="3962400"/>
              <a:chExt cx="3276600" cy="457200"/>
            </a:xfrm>
          </p:grpSpPr>
          <p:sp>
            <p:nvSpPr>
              <p:cNvPr id="68" name="Rectangle 67"/>
              <p:cNvSpPr/>
              <p:nvPr/>
            </p:nvSpPr>
            <p:spPr>
              <a:xfrm>
                <a:off x="1827212" y="39624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a:solidFill>
                      <a:schemeClr val="accent1"/>
                    </a:solidFill>
                  </a:rPr>
                  <a:t>NULL</a:t>
                </a:r>
              </a:p>
            </p:txBody>
          </p:sp>
          <p:sp>
            <p:nvSpPr>
              <p:cNvPr id="69" name="Rectangle 68"/>
              <p:cNvSpPr/>
              <p:nvPr/>
            </p:nvSpPr>
            <p:spPr>
              <a:xfrm>
                <a:off x="3960812" y="39624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accent1"/>
                    </a:solidFill>
                  </a:rPr>
                  <a:t>NULL</a:t>
                </a:r>
              </a:p>
            </p:txBody>
          </p:sp>
        </p:grpSp>
      </p:grpSp>
    </p:spTree>
    <p:extLst>
      <p:ext uri="{BB962C8B-B14F-4D97-AF65-F5344CB8AC3E}">
        <p14:creationId xmlns:p14="http://schemas.microsoft.com/office/powerpoint/2010/main" val="20656733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childTnLst>
                                </p:cTn>
                              </p:par>
                              <p:par>
                                <p:cTn id="13" presetID="10" presetClass="entr" presetSubtype="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fade">
                                      <p:cBhvr>
                                        <p:cTn id="15" dur="1000"/>
                                        <p:tgtEl>
                                          <p:spTgt spid="64"/>
                                        </p:tgtEl>
                                      </p:cBhvr>
                                    </p:animEffect>
                                  </p:childTnLst>
                                </p:cTn>
                              </p:par>
                              <p:par>
                                <p:cTn id="16" presetID="10" presetClass="exit" presetSubtype="0" fill="hold" nodeType="withEffect">
                                  <p:stCondLst>
                                    <p:cond delay="0"/>
                                  </p:stCondLst>
                                  <p:childTnLst>
                                    <p:animEffect transition="out" filter="fade">
                                      <p:cBhvr>
                                        <p:cTn id="17" dur="500"/>
                                        <p:tgtEl>
                                          <p:spTgt spid="41"/>
                                        </p:tgtEl>
                                      </p:cBhvr>
                                    </p:animEffect>
                                    <p:set>
                                      <p:cBhvr>
                                        <p:cTn id="18" dur="1" fill="hold">
                                          <p:stCondLst>
                                            <p:cond delay="49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26</a:t>
            </a:fld>
            <a:endParaRPr lang="en-US" dirty="0"/>
          </a:p>
        </p:txBody>
      </p:sp>
      <p:sp>
        <p:nvSpPr>
          <p:cNvPr id="30" name="Content Placeholder 29"/>
          <p:cNvSpPr>
            <a:spLocks noGrp="1"/>
          </p:cNvSpPr>
          <p:nvPr>
            <p:ph idx="1"/>
          </p:nvPr>
        </p:nvSpPr>
        <p:spPr/>
        <p:txBody>
          <a:bodyPr/>
          <a:lstStyle/>
          <a:p>
            <a:r>
              <a:rPr lang="en-US" dirty="0"/>
              <a:t>Negated Left Outer Join</a:t>
            </a:r>
          </a:p>
        </p:txBody>
      </p:sp>
      <p:sp>
        <p:nvSpPr>
          <p:cNvPr id="4" name="Title 3"/>
          <p:cNvSpPr>
            <a:spLocks noGrp="1"/>
          </p:cNvSpPr>
          <p:nvPr>
            <p:ph type="title"/>
          </p:nvPr>
        </p:nvSpPr>
        <p:spPr/>
        <p:txBody>
          <a:bodyPr/>
          <a:lstStyle/>
          <a:p>
            <a:r>
              <a:rPr lang="en-US" dirty="0"/>
              <a:t>Join Overview</a:t>
            </a:r>
          </a:p>
        </p:txBody>
      </p:sp>
      <p:grpSp>
        <p:nvGrpSpPr>
          <p:cNvPr id="31" name="Group 30"/>
          <p:cNvGrpSpPr/>
          <p:nvPr/>
        </p:nvGrpSpPr>
        <p:grpSpPr>
          <a:xfrm>
            <a:off x="1827212" y="2286000"/>
            <a:ext cx="3276600" cy="457200"/>
            <a:chOff x="1827212" y="2590800"/>
            <a:chExt cx="3276600" cy="457200"/>
          </a:xfrm>
        </p:grpSpPr>
        <p:sp>
          <p:nvSpPr>
            <p:cNvPr id="6" name="Rectangle 5"/>
            <p:cNvSpPr/>
            <p:nvPr/>
          </p:nvSpPr>
          <p:spPr>
            <a:xfrm>
              <a:off x="1827212" y="25908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Sally</a:t>
              </a:r>
            </a:p>
          </p:txBody>
        </p:sp>
        <p:sp>
          <p:nvSpPr>
            <p:cNvPr id="11" name="Rectangle 10"/>
            <p:cNvSpPr/>
            <p:nvPr/>
          </p:nvSpPr>
          <p:spPr>
            <a:xfrm>
              <a:off x="3960812" y="25908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13</a:t>
              </a:r>
            </a:p>
          </p:txBody>
        </p:sp>
      </p:grpSp>
      <p:grpSp>
        <p:nvGrpSpPr>
          <p:cNvPr id="34" name="Group 33"/>
          <p:cNvGrpSpPr/>
          <p:nvPr/>
        </p:nvGrpSpPr>
        <p:grpSpPr>
          <a:xfrm>
            <a:off x="1827212" y="4572000"/>
            <a:ext cx="3276600" cy="457200"/>
            <a:chOff x="1827212" y="4876800"/>
            <a:chExt cx="3276600" cy="457200"/>
          </a:xfrm>
        </p:grpSpPr>
        <p:sp>
          <p:nvSpPr>
            <p:cNvPr id="8" name="Rectangle 7"/>
            <p:cNvSpPr/>
            <p:nvPr/>
          </p:nvSpPr>
          <p:spPr>
            <a:xfrm>
              <a:off x="1827212" y="48768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Bob</a:t>
              </a:r>
            </a:p>
          </p:txBody>
        </p:sp>
        <p:sp>
          <p:nvSpPr>
            <p:cNvPr id="13" name="Rectangle 12"/>
            <p:cNvSpPr/>
            <p:nvPr/>
          </p:nvSpPr>
          <p:spPr>
            <a:xfrm>
              <a:off x="3960812" y="48768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grpSp>
      <p:grpSp>
        <p:nvGrpSpPr>
          <p:cNvPr id="35" name="Group 34"/>
          <p:cNvGrpSpPr/>
          <p:nvPr/>
        </p:nvGrpSpPr>
        <p:grpSpPr>
          <a:xfrm>
            <a:off x="1827212" y="5486400"/>
            <a:ext cx="3276600" cy="457200"/>
            <a:chOff x="1827212" y="5334000"/>
            <a:chExt cx="3276600" cy="457200"/>
          </a:xfrm>
        </p:grpSpPr>
        <p:sp>
          <p:nvSpPr>
            <p:cNvPr id="9" name="Rectangle 8"/>
            <p:cNvSpPr/>
            <p:nvPr/>
          </p:nvSpPr>
          <p:spPr>
            <a:xfrm>
              <a:off x="1827212" y="53340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Jessica</a:t>
              </a:r>
            </a:p>
          </p:txBody>
        </p:sp>
        <p:sp>
          <p:nvSpPr>
            <p:cNvPr id="14" name="Rectangle 13"/>
            <p:cNvSpPr/>
            <p:nvPr/>
          </p:nvSpPr>
          <p:spPr>
            <a:xfrm>
              <a:off x="3960812" y="53340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15</a:t>
              </a:r>
            </a:p>
          </p:txBody>
        </p:sp>
      </p:grpSp>
      <p:grpSp>
        <p:nvGrpSpPr>
          <p:cNvPr id="3" name="Group 2"/>
          <p:cNvGrpSpPr/>
          <p:nvPr/>
        </p:nvGrpSpPr>
        <p:grpSpPr>
          <a:xfrm>
            <a:off x="6551612" y="1828800"/>
            <a:ext cx="3810000" cy="2743200"/>
            <a:chOff x="6551612" y="1828800"/>
            <a:chExt cx="3810000" cy="2743200"/>
          </a:xfrm>
        </p:grpSpPr>
        <p:grpSp>
          <p:nvGrpSpPr>
            <p:cNvPr id="39" name="Group 38"/>
            <p:cNvGrpSpPr/>
            <p:nvPr/>
          </p:nvGrpSpPr>
          <p:grpSpPr>
            <a:xfrm>
              <a:off x="6551612" y="4114800"/>
              <a:ext cx="3810000" cy="457200"/>
              <a:chOff x="6551612" y="4419600"/>
              <a:chExt cx="3810000" cy="457200"/>
            </a:xfrm>
          </p:grpSpPr>
          <p:sp>
            <p:nvSpPr>
              <p:cNvPr id="18" name="Rectangle 17"/>
              <p:cNvSpPr/>
              <p:nvPr/>
            </p:nvSpPr>
            <p:spPr>
              <a:xfrm flipH="1">
                <a:off x="7694612" y="44196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Sales</a:t>
                </a:r>
              </a:p>
            </p:txBody>
          </p:sp>
          <p:sp>
            <p:nvSpPr>
              <p:cNvPr id="23" name="Rectangle 22"/>
              <p:cNvSpPr/>
              <p:nvPr/>
            </p:nvSpPr>
            <p:spPr>
              <a:xfrm flipH="1">
                <a:off x="6551612" y="44196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grpSp>
          <p:nvGrpSpPr>
            <p:cNvPr id="51" name="Group 50"/>
            <p:cNvGrpSpPr/>
            <p:nvPr/>
          </p:nvGrpSpPr>
          <p:grpSpPr>
            <a:xfrm>
              <a:off x="6551612" y="1828800"/>
              <a:ext cx="3810000" cy="457200"/>
              <a:chOff x="6551612" y="2133600"/>
              <a:chExt cx="3810000" cy="457200"/>
            </a:xfrm>
          </p:grpSpPr>
          <p:sp>
            <p:nvSpPr>
              <p:cNvPr id="52" name="Rectangle 51"/>
              <p:cNvSpPr/>
              <p:nvPr/>
            </p:nvSpPr>
            <p:spPr>
              <a:xfrm flipH="1">
                <a:off x="7694612" y="21336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Accounting</a:t>
                </a:r>
              </a:p>
            </p:txBody>
          </p:sp>
          <p:sp>
            <p:nvSpPr>
              <p:cNvPr id="53" name="Rectangle 52"/>
              <p:cNvSpPr/>
              <p:nvPr/>
            </p:nvSpPr>
            <p:spPr>
              <a:xfrm flipH="1">
                <a:off x="6551612" y="21336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18</a:t>
                </a:r>
              </a:p>
            </p:txBody>
          </p:sp>
        </p:grpSp>
        <p:grpSp>
          <p:nvGrpSpPr>
            <p:cNvPr id="58" name="Group 57"/>
            <p:cNvGrpSpPr/>
            <p:nvPr/>
          </p:nvGrpSpPr>
          <p:grpSpPr>
            <a:xfrm>
              <a:off x="6551612" y="3200400"/>
              <a:ext cx="3810000" cy="457200"/>
              <a:chOff x="6551612" y="4419600"/>
              <a:chExt cx="3810000" cy="457200"/>
            </a:xfrm>
          </p:grpSpPr>
          <p:sp>
            <p:nvSpPr>
              <p:cNvPr id="59" name="Rectangle 58"/>
              <p:cNvSpPr/>
              <p:nvPr/>
            </p:nvSpPr>
            <p:spPr>
              <a:xfrm flipH="1">
                <a:off x="7694612" y="44196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HR</a:t>
                </a:r>
              </a:p>
            </p:txBody>
          </p:sp>
          <p:sp>
            <p:nvSpPr>
              <p:cNvPr id="60" name="Rectangle 59"/>
              <p:cNvSpPr/>
              <p:nvPr/>
            </p:nvSpPr>
            <p:spPr>
              <a:xfrm flipH="1">
                <a:off x="6551612" y="44196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a:t>
                </a:r>
              </a:p>
            </p:txBody>
          </p:sp>
        </p:grpSp>
      </p:grpSp>
      <p:grpSp>
        <p:nvGrpSpPr>
          <p:cNvPr id="20" name="Group 19"/>
          <p:cNvGrpSpPr/>
          <p:nvPr/>
        </p:nvGrpSpPr>
        <p:grpSpPr>
          <a:xfrm>
            <a:off x="1827212" y="2743200"/>
            <a:ext cx="8534400" cy="2743200"/>
            <a:chOff x="1827212" y="2743200"/>
            <a:chExt cx="8534400" cy="2743200"/>
          </a:xfrm>
        </p:grpSpPr>
        <p:grpSp>
          <p:nvGrpSpPr>
            <p:cNvPr id="32" name="Group 31"/>
            <p:cNvGrpSpPr/>
            <p:nvPr/>
          </p:nvGrpSpPr>
          <p:grpSpPr>
            <a:xfrm>
              <a:off x="1827212" y="2743200"/>
              <a:ext cx="3276600" cy="457200"/>
              <a:chOff x="1827212" y="3048000"/>
              <a:chExt cx="3276600" cy="457200"/>
            </a:xfrm>
          </p:grpSpPr>
          <p:sp>
            <p:nvSpPr>
              <p:cNvPr id="5" name="Rectangle 4"/>
              <p:cNvSpPr/>
              <p:nvPr/>
            </p:nvSpPr>
            <p:spPr>
              <a:xfrm>
                <a:off x="1827212" y="30480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John</a:t>
                </a:r>
              </a:p>
            </p:txBody>
          </p:sp>
          <p:sp>
            <p:nvSpPr>
              <p:cNvPr id="10" name="Rectangle 9"/>
              <p:cNvSpPr/>
              <p:nvPr/>
            </p:nvSpPr>
            <p:spPr>
              <a:xfrm>
                <a:off x="3960812" y="30480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p>
            </p:txBody>
          </p:sp>
        </p:grpSp>
        <p:grpSp>
          <p:nvGrpSpPr>
            <p:cNvPr id="33" name="Group 32"/>
            <p:cNvGrpSpPr/>
            <p:nvPr/>
          </p:nvGrpSpPr>
          <p:grpSpPr>
            <a:xfrm>
              <a:off x="1827212" y="3657600"/>
              <a:ext cx="3276600" cy="457200"/>
              <a:chOff x="1827212" y="3962400"/>
              <a:chExt cx="3276600" cy="457200"/>
            </a:xfrm>
          </p:grpSpPr>
          <p:sp>
            <p:nvSpPr>
              <p:cNvPr id="7" name="Rectangle 6"/>
              <p:cNvSpPr/>
              <p:nvPr/>
            </p:nvSpPr>
            <p:spPr>
              <a:xfrm>
                <a:off x="1827212" y="39624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Michael</a:t>
                </a:r>
              </a:p>
            </p:txBody>
          </p:sp>
          <p:sp>
            <p:nvSpPr>
              <p:cNvPr id="12" name="Rectangle 11"/>
              <p:cNvSpPr/>
              <p:nvPr/>
            </p:nvSpPr>
            <p:spPr>
              <a:xfrm>
                <a:off x="3960812" y="39624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22</a:t>
                </a:r>
              </a:p>
            </p:txBody>
          </p:sp>
        </p:grpSp>
        <p:grpSp>
          <p:nvGrpSpPr>
            <p:cNvPr id="37" name="Group 36"/>
            <p:cNvGrpSpPr/>
            <p:nvPr/>
          </p:nvGrpSpPr>
          <p:grpSpPr>
            <a:xfrm>
              <a:off x="6551612" y="2743200"/>
              <a:ext cx="3810000" cy="457200"/>
              <a:chOff x="6551612" y="3048000"/>
              <a:chExt cx="3810000" cy="457200"/>
            </a:xfrm>
          </p:grpSpPr>
          <p:sp>
            <p:nvSpPr>
              <p:cNvPr id="16" name="Rectangle 15"/>
              <p:cNvSpPr/>
              <p:nvPr/>
            </p:nvSpPr>
            <p:spPr>
              <a:xfrm flipH="1">
                <a:off x="7694612" y="30480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Marketing</a:t>
                </a:r>
              </a:p>
            </p:txBody>
          </p:sp>
          <p:sp>
            <p:nvSpPr>
              <p:cNvPr id="21" name="Rectangle 20"/>
              <p:cNvSpPr/>
              <p:nvPr/>
            </p:nvSpPr>
            <p:spPr>
              <a:xfrm flipH="1">
                <a:off x="6551612" y="30480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p>
            </p:txBody>
          </p:sp>
        </p:grpSp>
        <p:grpSp>
          <p:nvGrpSpPr>
            <p:cNvPr id="38" name="Group 37"/>
            <p:cNvGrpSpPr/>
            <p:nvPr/>
          </p:nvGrpSpPr>
          <p:grpSpPr>
            <a:xfrm>
              <a:off x="6551612" y="3657600"/>
              <a:ext cx="3810000" cy="457200"/>
              <a:chOff x="6551612" y="3962400"/>
              <a:chExt cx="3810000" cy="457200"/>
            </a:xfrm>
          </p:grpSpPr>
          <p:sp>
            <p:nvSpPr>
              <p:cNvPr id="17" name="Rectangle 16"/>
              <p:cNvSpPr/>
              <p:nvPr/>
            </p:nvSpPr>
            <p:spPr>
              <a:xfrm flipH="1">
                <a:off x="7694612" y="39624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Engineering</a:t>
                </a:r>
              </a:p>
            </p:txBody>
          </p:sp>
          <p:sp>
            <p:nvSpPr>
              <p:cNvPr id="22" name="Rectangle 21"/>
              <p:cNvSpPr/>
              <p:nvPr/>
            </p:nvSpPr>
            <p:spPr>
              <a:xfrm flipH="1">
                <a:off x="6551612" y="39624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22</a:t>
                </a:r>
              </a:p>
            </p:txBody>
          </p:sp>
        </p:grpSp>
        <p:grpSp>
          <p:nvGrpSpPr>
            <p:cNvPr id="40" name="Group 39"/>
            <p:cNvGrpSpPr/>
            <p:nvPr/>
          </p:nvGrpSpPr>
          <p:grpSpPr>
            <a:xfrm>
              <a:off x="6551612" y="5029200"/>
              <a:ext cx="3810000" cy="457200"/>
              <a:chOff x="6551612" y="4876800"/>
              <a:chExt cx="3810000" cy="457200"/>
            </a:xfrm>
          </p:grpSpPr>
          <p:sp>
            <p:nvSpPr>
              <p:cNvPr id="19" name="Rectangle 18"/>
              <p:cNvSpPr/>
              <p:nvPr/>
            </p:nvSpPr>
            <p:spPr>
              <a:xfrm flipH="1">
                <a:off x="7694612" y="48768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Executive</a:t>
                </a:r>
              </a:p>
            </p:txBody>
          </p:sp>
          <p:sp>
            <p:nvSpPr>
              <p:cNvPr id="24" name="Rectangle 23"/>
              <p:cNvSpPr/>
              <p:nvPr/>
            </p:nvSpPr>
            <p:spPr>
              <a:xfrm flipH="1">
                <a:off x="6551612" y="48768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grpSp>
        <p:grpSp>
          <p:nvGrpSpPr>
            <p:cNvPr id="55" name="Group 54"/>
            <p:cNvGrpSpPr/>
            <p:nvPr/>
          </p:nvGrpSpPr>
          <p:grpSpPr>
            <a:xfrm>
              <a:off x="1827212" y="5029200"/>
              <a:ext cx="3276600" cy="457200"/>
              <a:chOff x="1827212" y="4876800"/>
              <a:chExt cx="3276600" cy="457200"/>
            </a:xfrm>
          </p:grpSpPr>
          <p:sp>
            <p:nvSpPr>
              <p:cNvPr id="56" name="Rectangle 55"/>
              <p:cNvSpPr/>
              <p:nvPr/>
            </p:nvSpPr>
            <p:spPr>
              <a:xfrm>
                <a:off x="1827212" y="48768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Robin</a:t>
                </a:r>
              </a:p>
            </p:txBody>
          </p:sp>
          <p:sp>
            <p:nvSpPr>
              <p:cNvPr id="57" name="Rectangle 56"/>
              <p:cNvSpPr/>
              <p:nvPr/>
            </p:nvSpPr>
            <p:spPr>
              <a:xfrm>
                <a:off x="3960812" y="48768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grpSp>
        <p:grpSp>
          <p:nvGrpSpPr>
            <p:cNvPr id="29" name="Group 28"/>
            <p:cNvGrpSpPr/>
            <p:nvPr/>
          </p:nvGrpSpPr>
          <p:grpSpPr>
            <a:xfrm>
              <a:off x="5332412" y="2971800"/>
              <a:ext cx="1066800" cy="2286000"/>
              <a:chOff x="5332412" y="2971800"/>
              <a:chExt cx="1066800" cy="2286000"/>
            </a:xfrm>
          </p:grpSpPr>
          <p:cxnSp>
            <p:nvCxnSpPr>
              <p:cNvPr id="27" name="Straight Arrow Connector 26"/>
              <p:cNvCxnSpPr>
                <a:cxnSpLocks/>
              </p:cNvCxnSpPr>
              <p:nvPr/>
            </p:nvCxnSpPr>
            <p:spPr>
              <a:xfrm>
                <a:off x="5332412" y="2971800"/>
                <a:ext cx="1066800"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cxnSpLocks/>
              </p:cNvCxnSpPr>
              <p:nvPr/>
            </p:nvCxnSpPr>
            <p:spPr>
              <a:xfrm>
                <a:off x="5332412" y="3886200"/>
                <a:ext cx="1066800"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cxnSpLocks/>
              </p:cNvCxnSpPr>
              <p:nvPr/>
            </p:nvCxnSpPr>
            <p:spPr>
              <a:xfrm>
                <a:off x="5332412" y="5257800"/>
                <a:ext cx="1066800"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grpSp>
      </p:grpSp>
      <p:grpSp>
        <p:nvGrpSpPr>
          <p:cNvPr id="68" name="Group 67"/>
          <p:cNvGrpSpPr/>
          <p:nvPr/>
        </p:nvGrpSpPr>
        <p:grpSpPr>
          <a:xfrm>
            <a:off x="6551612" y="2286000"/>
            <a:ext cx="3810000" cy="3657600"/>
            <a:chOff x="6551612" y="2286000"/>
            <a:chExt cx="3810000" cy="3657600"/>
          </a:xfrm>
        </p:grpSpPr>
        <p:grpSp>
          <p:nvGrpSpPr>
            <p:cNvPr id="69" name="Group 68"/>
            <p:cNvGrpSpPr/>
            <p:nvPr/>
          </p:nvGrpSpPr>
          <p:grpSpPr>
            <a:xfrm>
              <a:off x="6551612" y="2286000"/>
              <a:ext cx="3810000" cy="457200"/>
              <a:chOff x="6551612" y="4876800"/>
              <a:chExt cx="3810000" cy="457200"/>
            </a:xfrm>
          </p:grpSpPr>
          <p:sp>
            <p:nvSpPr>
              <p:cNvPr id="76" name="Rectangle 75"/>
              <p:cNvSpPr/>
              <p:nvPr/>
            </p:nvSpPr>
            <p:spPr>
              <a:xfrm flipH="1">
                <a:off x="7694612" y="48768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a:solidFill>
                      <a:schemeClr val="accent1"/>
                    </a:solidFill>
                  </a:rPr>
                  <a:t>NULL</a:t>
                </a:r>
              </a:p>
            </p:txBody>
          </p:sp>
          <p:sp>
            <p:nvSpPr>
              <p:cNvPr id="77" name="Rectangle 76"/>
              <p:cNvSpPr/>
              <p:nvPr/>
            </p:nvSpPr>
            <p:spPr>
              <a:xfrm flipH="1">
                <a:off x="6551612" y="48768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accent1"/>
                    </a:solidFill>
                  </a:rPr>
                  <a:t>NULL</a:t>
                </a:r>
              </a:p>
            </p:txBody>
          </p:sp>
        </p:grpSp>
        <p:grpSp>
          <p:nvGrpSpPr>
            <p:cNvPr id="70" name="Group 69"/>
            <p:cNvGrpSpPr/>
            <p:nvPr/>
          </p:nvGrpSpPr>
          <p:grpSpPr>
            <a:xfrm>
              <a:off x="6551612" y="4572000"/>
              <a:ext cx="3810000" cy="457200"/>
              <a:chOff x="6551612" y="4876800"/>
              <a:chExt cx="3810000" cy="457200"/>
            </a:xfrm>
          </p:grpSpPr>
          <p:sp>
            <p:nvSpPr>
              <p:cNvPr id="74" name="Rectangle 73"/>
              <p:cNvSpPr/>
              <p:nvPr/>
            </p:nvSpPr>
            <p:spPr>
              <a:xfrm flipH="1">
                <a:off x="7694612" y="48768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a:solidFill>
                      <a:schemeClr val="accent1"/>
                    </a:solidFill>
                  </a:rPr>
                  <a:t>NULL</a:t>
                </a:r>
              </a:p>
            </p:txBody>
          </p:sp>
          <p:sp>
            <p:nvSpPr>
              <p:cNvPr id="75" name="Rectangle 74"/>
              <p:cNvSpPr/>
              <p:nvPr/>
            </p:nvSpPr>
            <p:spPr>
              <a:xfrm flipH="1">
                <a:off x="6551612" y="48768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accent1"/>
                    </a:solidFill>
                  </a:rPr>
                  <a:t>NULL</a:t>
                </a:r>
              </a:p>
            </p:txBody>
          </p:sp>
        </p:grpSp>
        <p:grpSp>
          <p:nvGrpSpPr>
            <p:cNvPr id="71" name="Group 70"/>
            <p:cNvGrpSpPr/>
            <p:nvPr/>
          </p:nvGrpSpPr>
          <p:grpSpPr>
            <a:xfrm>
              <a:off x="6551612" y="5486400"/>
              <a:ext cx="3810000" cy="457200"/>
              <a:chOff x="6551612" y="4876800"/>
              <a:chExt cx="3810000" cy="457200"/>
            </a:xfrm>
          </p:grpSpPr>
          <p:sp>
            <p:nvSpPr>
              <p:cNvPr id="72" name="Rectangle 71"/>
              <p:cNvSpPr/>
              <p:nvPr/>
            </p:nvSpPr>
            <p:spPr>
              <a:xfrm flipH="1">
                <a:off x="7694612" y="48768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a:solidFill>
                      <a:schemeClr val="accent1"/>
                    </a:solidFill>
                  </a:rPr>
                  <a:t>NULL</a:t>
                </a:r>
              </a:p>
            </p:txBody>
          </p:sp>
          <p:sp>
            <p:nvSpPr>
              <p:cNvPr id="73" name="Rectangle 72"/>
              <p:cNvSpPr/>
              <p:nvPr/>
            </p:nvSpPr>
            <p:spPr>
              <a:xfrm flipH="1">
                <a:off x="6551612" y="48768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accent1"/>
                    </a:solidFill>
                  </a:rPr>
                  <a:t>NULL</a:t>
                </a:r>
              </a:p>
            </p:txBody>
          </p:sp>
        </p:grpSp>
      </p:grpSp>
    </p:spTree>
    <p:extLst>
      <p:ext uri="{BB962C8B-B14F-4D97-AF65-F5344CB8AC3E}">
        <p14:creationId xmlns:p14="http://schemas.microsoft.com/office/powerpoint/2010/main" val="23247197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20"/>
                                        </p:tgtEl>
                                      </p:cBhvr>
                                    </p:animEffect>
                                    <p:set>
                                      <p:cBhvr>
                                        <p:cTn id="7" dur="1" fill="hold">
                                          <p:stCondLst>
                                            <p:cond delay="999"/>
                                          </p:stCondLst>
                                        </p:cTn>
                                        <p:tgtEl>
                                          <p:spTgt spid="20"/>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1000"/>
                                        <p:tgtEl>
                                          <p:spTgt spid="3"/>
                                        </p:tgtEl>
                                      </p:cBhvr>
                                    </p:animEffect>
                                    <p:set>
                                      <p:cBhvr>
                                        <p:cTn id="10" dur="1" fill="hold">
                                          <p:stCondLst>
                                            <p:cond delay="999"/>
                                          </p:stCondLst>
                                        </p:cTn>
                                        <p:tgtEl>
                                          <p:spTgt spid="3"/>
                                        </p:tgtEl>
                                        <p:attrNameLst>
                                          <p:attrName>style.visibility</p:attrName>
                                        </p:attrNameLst>
                                      </p:cBhvr>
                                      <p:to>
                                        <p:strVal val="hidden"/>
                                      </p:to>
                                    </p:se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68"/>
                                        </p:tgtEl>
                                        <p:attrNameLst>
                                          <p:attrName>style.visibility</p:attrName>
                                        </p:attrNameLst>
                                      </p:cBhvr>
                                      <p:to>
                                        <p:strVal val="visible"/>
                                      </p:to>
                                    </p:set>
                                    <p:animEffect transition="in" filter="fade">
                                      <p:cBhvr>
                                        <p:cTn id="14" dur="1000"/>
                                        <p:tgtEl>
                                          <p:spTgt spid="68"/>
                                        </p:tgtEl>
                                      </p:cBhvr>
                                    </p:animEffect>
                                  </p:childTnLst>
                                </p:cTn>
                              </p:par>
                              <p:par>
                                <p:cTn id="15" presetID="10" presetClass="exit" presetSubtype="0" fill="hold" nodeType="withEffect">
                                  <p:stCondLst>
                                    <p:cond delay="0"/>
                                  </p:stCondLst>
                                  <p:childTnLst>
                                    <p:animEffect transition="out" filter="fade">
                                      <p:cBhvr>
                                        <p:cTn id="16" dur="500"/>
                                        <p:tgtEl>
                                          <p:spTgt spid="20"/>
                                        </p:tgtEl>
                                      </p:cBhvr>
                                    </p:animEffect>
                                    <p:set>
                                      <p:cBhvr>
                                        <p:cTn id="17"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27</a:t>
            </a:fld>
            <a:endParaRPr lang="en-US" dirty="0"/>
          </a:p>
        </p:txBody>
      </p:sp>
      <p:sp>
        <p:nvSpPr>
          <p:cNvPr id="25" name="Content Placeholder 24"/>
          <p:cNvSpPr>
            <a:spLocks noGrp="1"/>
          </p:cNvSpPr>
          <p:nvPr>
            <p:ph idx="1"/>
          </p:nvPr>
        </p:nvSpPr>
        <p:spPr/>
        <p:txBody>
          <a:bodyPr/>
          <a:lstStyle/>
          <a:p>
            <a:r>
              <a:rPr lang="en-US" dirty="0"/>
              <a:t>Negated Right Outer Join</a:t>
            </a:r>
          </a:p>
        </p:txBody>
      </p:sp>
      <p:sp>
        <p:nvSpPr>
          <p:cNvPr id="4" name="Title 3"/>
          <p:cNvSpPr>
            <a:spLocks noGrp="1"/>
          </p:cNvSpPr>
          <p:nvPr>
            <p:ph type="title"/>
          </p:nvPr>
        </p:nvSpPr>
        <p:spPr/>
        <p:txBody>
          <a:bodyPr/>
          <a:lstStyle/>
          <a:p>
            <a:r>
              <a:rPr lang="en-US" dirty="0"/>
              <a:t>Join Overview</a:t>
            </a:r>
          </a:p>
        </p:txBody>
      </p:sp>
      <p:grpSp>
        <p:nvGrpSpPr>
          <p:cNvPr id="3" name="Group 2"/>
          <p:cNvGrpSpPr/>
          <p:nvPr/>
        </p:nvGrpSpPr>
        <p:grpSpPr>
          <a:xfrm>
            <a:off x="1827212" y="2286000"/>
            <a:ext cx="3276600" cy="3657600"/>
            <a:chOff x="1827212" y="2286000"/>
            <a:chExt cx="3276600" cy="3657600"/>
          </a:xfrm>
        </p:grpSpPr>
        <p:grpSp>
          <p:nvGrpSpPr>
            <p:cNvPr id="31" name="Group 30"/>
            <p:cNvGrpSpPr/>
            <p:nvPr/>
          </p:nvGrpSpPr>
          <p:grpSpPr>
            <a:xfrm>
              <a:off x="1827212" y="2286000"/>
              <a:ext cx="3276600" cy="457200"/>
              <a:chOff x="1827212" y="2590800"/>
              <a:chExt cx="3276600" cy="457200"/>
            </a:xfrm>
          </p:grpSpPr>
          <p:sp>
            <p:nvSpPr>
              <p:cNvPr id="6" name="Rectangle 5"/>
              <p:cNvSpPr/>
              <p:nvPr/>
            </p:nvSpPr>
            <p:spPr>
              <a:xfrm>
                <a:off x="1827212" y="25908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Sally</a:t>
                </a:r>
              </a:p>
            </p:txBody>
          </p:sp>
          <p:sp>
            <p:nvSpPr>
              <p:cNvPr id="11" name="Rectangle 10"/>
              <p:cNvSpPr/>
              <p:nvPr/>
            </p:nvSpPr>
            <p:spPr>
              <a:xfrm>
                <a:off x="3960812" y="25908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13</a:t>
                </a:r>
              </a:p>
            </p:txBody>
          </p:sp>
        </p:grpSp>
        <p:grpSp>
          <p:nvGrpSpPr>
            <p:cNvPr id="34" name="Group 33"/>
            <p:cNvGrpSpPr/>
            <p:nvPr/>
          </p:nvGrpSpPr>
          <p:grpSpPr>
            <a:xfrm>
              <a:off x="1827212" y="4572000"/>
              <a:ext cx="3276600" cy="457200"/>
              <a:chOff x="1827212" y="4876800"/>
              <a:chExt cx="3276600" cy="457200"/>
            </a:xfrm>
          </p:grpSpPr>
          <p:sp>
            <p:nvSpPr>
              <p:cNvPr id="8" name="Rectangle 7"/>
              <p:cNvSpPr/>
              <p:nvPr/>
            </p:nvSpPr>
            <p:spPr>
              <a:xfrm>
                <a:off x="1827212" y="48768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Bob</a:t>
                </a:r>
              </a:p>
            </p:txBody>
          </p:sp>
          <p:sp>
            <p:nvSpPr>
              <p:cNvPr id="13" name="Rectangle 12"/>
              <p:cNvSpPr/>
              <p:nvPr/>
            </p:nvSpPr>
            <p:spPr>
              <a:xfrm>
                <a:off x="3960812" y="48768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grpSp>
        <p:grpSp>
          <p:nvGrpSpPr>
            <p:cNvPr id="35" name="Group 34"/>
            <p:cNvGrpSpPr/>
            <p:nvPr/>
          </p:nvGrpSpPr>
          <p:grpSpPr>
            <a:xfrm>
              <a:off x="1827212" y="5486400"/>
              <a:ext cx="3276600" cy="457200"/>
              <a:chOff x="1827212" y="5334000"/>
              <a:chExt cx="3276600" cy="457200"/>
            </a:xfrm>
          </p:grpSpPr>
          <p:sp>
            <p:nvSpPr>
              <p:cNvPr id="9" name="Rectangle 8"/>
              <p:cNvSpPr/>
              <p:nvPr/>
            </p:nvSpPr>
            <p:spPr>
              <a:xfrm>
                <a:off x="1827212" y="53340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Jessica</a:t>
                </a:r>
              </a:p>
            </p:txBody>
          </p:sp>
          <p:sp>
            <p:nvSpPr>
              <p:cNvPr id="14" name="Rectangle 13"/>
              <p:cNvSpPr/>
              <p:nvPr/>
            </p:nvSpPr>
            <p:spPr>
              <a:xfrm>
                <a:off x="3960812" y="53340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15</a:t>
                </a:r>
              </a:p>
            </p:txBody>
          </p:sp>
        </p:grpSp>
      </p:grpSp>
      <p:grpSp>
        <p:nvGrpSpPr>
          <p:cNvPr id="39" name="Group 38"/>
          <p:cNvGrpSpPr/>
          <p:nvPr/>
        </p:nvGrpSpPr>
        <p:grpSpPr>
          <a:xfrm>
            <a:off x="6551612" y="4114800"/>
            <a:ext cx="3810000" cy="457200"/>
            <a:chOff x="6551612" y="4419600"/>
            <a:chExt cx="3810000" cy="457200"/>
          </a:xfrm>
        </p:grpSpPr>
        <p:sp>
          <p:nvSpPr>
            <p:cNvPr id="18" name="Rectangle 17"/>
            <p:cNvSpPr/>
            <p:nvPr/>
          </p:nvSpPr>
          <p:spPr>
            <a:xfrm flipH="1">
              <a:off x="7694612" y="44196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Sales</a:t>
              </a:r>
            </a:p>
          </p:txBody>
        </p:sp>
        <p:sp>
          <p:nvSpPr>
            <p:cNvPr id="23" name="Rectangle 22"/>
            <p:cNvSpPr/>
            <p:nvPr/>
          </p:nvSpPr>
          <p:spPr>
            <a:xfrm flipH="1">
              <a:off x="6551612" y="44196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grpSp>
        <p:nvGrpSpPr>
          <p:cNvPr id="51" name="Group 50"/>
          <p:cNvGrpSpPr/>
          <p:nvPr/>
        </p:nvGrpSpPr>
        <p:grpSpPr>
          <a:xfrm>
            <a:off x="6551612" y="1828800"/>
            <a:ext cx="3810000" cy="457200"/>
            <a:chOff x="6551612" y="2133600"/>
            <a:chExt cx="3810000" cy="457200"/>
          </a:xfrm>
        </p:grpSpPr>
        <p:sp>
          <p:nvSpPr>
            <p:cNvPr id="52" name="Rectangle 51"/>
            <p:cNvSpPr/>
            <p:nvPr/>
          </p:nvSpPr>
          <p:spPr>
            <a:xfrm flipH="1">
              <a:off x="7694612" y="21336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Accounting</a:t>
              </a:r>
            </a:p>
          </p:txBody>
        </p:sp>
        <p:sp>
          <p:nvSpPr>
            <p:cNvPr id="53" name="Rectangle 52"/>
            <p:cNvSpPr/>
            <p:nvPr/>
          </p:nvSpPr>
          <p:spPr>
            <a:xfrm flipH="1">
              <a:off x="6551612" y="21336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18</a:t>
              </a:r>
            </a:p>
          </p:txBody>
        </p:sp>
      </p:grpSp>
      <p:grpSp>
        <p:nvGrpSpPr>
          <p:cNvPr id="58" name="Group 57"/>
          <p:cNvGrpSpPr/>
          <p:nvPr/>
        </p:nvGrpSpPr>
        <p:grpSpPr>
          <a:xfrm>
            <a:off x="6551612" y="3200400"/>
            <a:ext cx="3810000" cy="457200"/>
            <a:chOff x="6551612" y="4419600"/>
            <a:chExt cx="3810000" cy="457200"/>
          </a:xfrm>
        </p:grpSpPr>
        <p:sp>
          <p:nvSpPr>
            <p:cNvPr id="59" name="Rectangle 58"/>
            <p:cNvSpPr/>
            <p:nvPr/>
          </p:nvSpPr>
          <p:spPr>
            <a:xfrm flipH="1">
              <a:off x="7694612" y="44196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HR</a:t>
              </a:r>
            </a:p>
          </p:txBody>
        </p:sp>
        <p:sp>
          <p:nvSpPr>
            <p:cNvPr id="60" name="Rectangle 59"/>
            <p:cNvSpPr/>
            <p:nvPr/>
          </p:nvSpPr>
          <p:spPr>
            <a:xfrm flipH="1">
              <a:off x="6551612" y="44196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a:t>
              </a:r>
            </a:p>
          </p:txBody>
        </p:sp>
      </p:grpSp>
      <p:grpSp>
        <p:nvGrpSpPr>
          <p:cNvPr id="15" name="Group 14"/>
          <p:cNvGrpSpPr/>
          <p:nvPr/>
        </p:nvGrpSpPr>
        <p:grpSpPr>
          <a:xfrm>
            <a:off x="1827212" y="2743200"/>
            <a:ext cx="8534400" cy="2743200"/>
            <a:chOff x="1827212" y="2743200"/>
            <a:chExt cx="8534400" cy="2743200"/>
          </a:xfrm>
        </p:grpSpPr>
        <p:grpSp>
          <p:nvGrpSpPr>
            <p:cNvPr id="32" name="Group 31"/>
            <p:cNvGrpSpPr/>
            <p:nvPr/>
          </p:nvGrpSpPr>
          <p:grpSpPr>
            <a:xfrm>
              <a:off x="1827212" y="2743200"/>
              <a:ext cx="3276600" cy="457200"/>
              <a:chOff x="1827212" y="3048000"/>
              <a:chExt cx="3276600" cy="457200"/>
            </a:xfrm>
          </p:grpSpPr>
          <p:sp>
            <p:nvSpPr>
              <p:cNvPr id="5" name="Rectangle 4"/>
              <p:cNvSpPr/>
              <p:nvPr/>
            </p:nvSpPr>
            <p:spPr>
              <a:xfrm>
                <a:off x="1827212" y="30480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John</a:t>
                </a:r>
              </a:p>
            </p:txBody>
          </p:sp>
          <p:sp>
            <p:nvSpPr>
              <p:cNvPr id="10" name="Rectangle 9"/>
              <p:cNvSpPr/>
              <p:nvPr/>
            </p:nvSpPr>
            <p:spPr>
              <a:xfrm>
                <a:off x="3960812" y="30480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p>
            </p:txBody>
          </p:sp>
        </p:grpSp>
        <p:grpSp>
          <p:nvGrpSpPr>
            <p:cNvPr id="33" name="Group 32"/>
            <p:cNvGrpSpPr/>
            <p:nvPr/>
          </p:nvGrpSpPr>
          <p:grpSpPr>
            <a:xfrm>
              <a:off x="1827212" y="3657600"/>
              <a:ext cx="3276600" cy="457200"/>
              <a:chOff x="1827212" y="3962400"/>
              <a:chExt cx="3276600" cy="457200"/>
            </a:xfrm>
          </p:grpSpPr>
          <p:sp>
            <p:nvSpPr>
              <p:cNvPr id="7" name="Rectangle 6"/>
              <p:cNvSpPr/>
              <p:nvPr/>
            </p:nvSpPr>
            <p:spPr>
              <a:xfrm>
                <a:off x="1827212" y="39624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Michael</a:t>
                </a:r>
              </a:p>
            </p:txBody>
          </p:sp>
          <p:sp>
            <p:nvSpPr>
              <p:cNvPr id="12" name="Rectangle 11"/>
              <p:cNvSpPr/>
              <p:nvPr/>
            </p:nvSpPr>
            <p:spPr>
              <a:xfrm>
                <a:off x="3960812" y="39624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22</a:t>
                </a:r>
              </a:p>
            </p:txBody>
          </p:sp>
        </p:grpSp>
        <p:grpSp>
          <p:nvGrpSpPr>
            <p:cNvPr id="37" name="Group 36"/>
            <p:cNvGrpSpPr/>
            <p:nvPr/>
          </p:nvGrpSpPr>
          <p:grpSpPr>
            <a:xfrm>
              <a:off x="6551612" y="2743200"/>
              <a:ext cx="3810000" cy="457200"/>
              <a:chOff x="6551612" y="3048000"/>
              <a:chExt cx="3810000" cy="457200"/>
            </a:xfrm>
          </p:grpSpPr>
          <p:sp>
            <p:nvSpPr>
              <p:cNvPr id="16" name="Rectangle 15"/>
              <p:cNvSpPr/>
              <p:nvPr/>
            </p:nvSpPr>
            <p:spPr>
              <a:xfrm flipH="1">
                <a:off x="7694612" y="30480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Marketing</a:t>
                </a:r>
              </a:p>
            </p:txBody>
          </p:sp>
          <p:sp>
            <p:nvSpPr>
              <p:cNvPr id="21" name="Rectangle 20"/>
              <p:cNvSpPr/>
              <p:nvPr/>
            </p:nvSpPr>
            <p:spPr>
              <a:xfrm flipH="1">
                <a:off x="6551612" y="30480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p>
            </p:txBody>
          </p:sp>
        </p:grpSp>
        <p:grpSp>
          <p:nvGrpSpPr>
            <p:cNvPr id="38" name="Group 37"/>
            <p:cNvGrpSpPr/>
            <p:nvPr/>
          </p:nvGrpSpPr>
          <p:grpSpPr>
            <a:xfrm>
              <a:off x="6551612" y="3657600"/>
              <a:ext cx="3810000" cy="457200"/>
              <a:chOff x="6551612" y="3962400"/>
              <a:chExt cx="3810000" cy="457200"/>
            </a:xfrm>
          </p:grpSpPr>
          <p:sp>
            <p:nvSpPr>
              <p:cNvPr id="17" name="Rectangle 16"/>
              <p:cNvSpPr/>
              <p:nvPr/>
            </p:nvSpPr>
            <p:spPr>
              <a:xfrm flipH="1">
                <a:off x="7694612" y="39624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Engineering</a:t>
                </a:r>
              </a:p>
            </p:txBody>
          </p:sp>
          <p:sp>
            <p:nvSpPr>
              <p:cNvPr id="22" name="Rectangle 21"/>
              <p:cNvSpPr/>
              <p:nvPr/>
            </p:nvSpPr>
            <p:spPr>
              <a:xfrm flipH="1">
                <a:off x="6551612" y="39624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22</a:t>
                </a:r>
              </a:p>
            </p:txBody>
          </p:sp>
        </p:grpSp>
        <p:grpSp>
          <p:nvGrpSpPr>
            <p:cNvPr id="40" name="Group 39"/>
            <p:cNvGrpSpPr/>
            <p:nvPr/>
          </p:nvGrpSpPr>
          <p:grpSpPr>
            <a:xfrm>
              <a:off x="6551612" y="5029200"/>
              <a:ext cx="3810000" cy="457200"/>
              <a:chOff x="6551612" y="4876800"/>
              <a:chExt cx="3810000" cy="457200"/>
            </a:xfrm>
          </p:grpSpPr>
          <p:sp>
            <p:nvSpPr>
              <p:cNvPr id="19" name="Rectangle 18"/>
              <p:cNvSpPr/>
              <p:nvPr/>
            </p:nvSpPr>
            <p:spPr>
              <a:xfrm flipH="1">
                <a:off x="7694612" y="48768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Executive</a:t>
                </a:r>
              </a:p>
            </p:txBody>
          </p:sp>
          <p:sp>
            <p:nvSpPr>
              <p:cNvPr id="24" name="Rectangle 23"/>
              <p:cNvSpPr/>
              <p:nvPr/>
            </p:nvSpPr>
            <p:spPr>
              <a:xfrm flipH="1">
                <a:off x="6551612" y="48768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grpSp>
        <p:grpSp>
          <p:nvGrpSpPr>
            <p:cNvPr id="55" name="Group 54"/>
            <p:cNvGrpSpPr/>
            <p:nvPr/>
          </p:nvGrpSpPr>
          <p:grpSpPr>
            <a:xfrm>
              <a:off x="1827212" y="5029200"/>
              <a:ext cx="3276600" cy="457200"/>
              <a:chOff x="1827212" y="4876800"/>
              <a:chExt cx="3276600" cy="457200"/>
            </a:xfrm>
          </p:grpSpPr>
          <p:sp>
            <p:nvSpPr>
              <p:cNvPr id="56" name="Rectangle 55"/>
              <p:cNvSpPr/>
              <p:nvPr/>
            </p:nvSpPr>
            <p:spPr>
              <a:xfrm>
                <a:off x="1827212" y="48768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Robin</a:t>
                </a:r>
              </a:p>
            </p:txBody>
          </p:sp>
          <p:sp>
            <p:nvSpPr>
              <p:cNvPr id="57" name="Rectangle 56"/>
              <p:cNvSpPr/>
              <p:nvPr/>
            </p:nvSpPr>
            <p:spPr>
              <a:xfrm>
                <a:off x="3960812" y="48768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grpSp>
        <p:grpSp>
          <p:nvGrpSpPr>
            <p:cNvPr id="41" name="Group 40"/>
            <p:cNvGrpSpPr/>
            <p:nvPr/>
          </p:nvGrpSpPr>
          <p:grpSpPr>
            <a:xfrm>
              <a:off x="5332412" y="2971800"/>
              <a:ext cx="1066800" cy="2286000"/>
              <a:chOff x="5332412" y="2971800"/>
              <a:chExt cx="1066800" cy="2286000"/>
            </a:xfrm>
          </p:grpSpPr>
          <p:cxnSp>
            <p:nvCxnSpPr>
              <p:cNvPr id="42" name="Straight Arrow Connector 41"/>
              <p:cNvCxnSpPr>
                <a:cxnSpLocks/>
              </p:cNvCxnSpPr>
              <p:nvPr/>
            </p:nvCxnSpPr>
            <p:spPr>
              <a:xfrm>
                <a:off x="5332412" y="2971800"/>
                <a:ext cx="1066800"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cxnSpLocks/>
              </p:cNvCxnSpPr>
              <p:nvPr/>
            </p:nvCxnSpPr>
            <p:spPr>
              <a:xfrm>
                <a:off x="5332412" y="3886200"/>
                <a:ext cx="1066800"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p:cNvCxnSpPr>
              <p:nvPr/>
            </p:nvCxnSpPr>
            <p:spPr>
              <a:xfrm>
                <a:off x="5332412" y="5257800"/>
                <a:ext cx="1066800"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grpSp>
      </p:grpSp>
      <p:grpSp>
        <p:nvGrpSpPr>
          <p:cNvPr id="46" name="Group 45"/>
          <p:cNvGrpSpPr/>
          <p:nvPr/>
        </p:nvGrpSpPr>
        <p:grpSpPr>
          <a:xfrm>
            <a:off x="1827212" y="1828800"/>
            <a:ext cx="3276600" cy="2743197"/>
            <a:chOff x="1827212" y="1828800"/>
            <a:chExt cx="3276600" cy="2743197"/>
          </a:xfrm>
        </p:grpSpPr>
        <p:grpSp>
          <p:nvGrpSpPr>
            <p:cNvPr id="47" name="Group 46"/>
            <p:cNvGrpSpPr/>
            <p:nvPr/>
          </p:nvGrpSpPr>
          <p:grpSpPr>
            <a:xfrm>
              <a:off x="1827212" y="1828800"/>
              <a:ext cx="3276600" cy="457200"/>
              <a:chOff x="1827212" y="3962400"/>
              <a:chExt cx="3276600" cy="457200"/>
            </a:xfrm>
          </p:grpSpPr>
          <p:sp>
            <p:nvSpPr>
              <p:cNvPr id="63" name="Rectangle 62"/>
              <p:cNvSpPr/>
              <p:nvPr/>
            </p:nvSpPr>
            <p:spPr>
              <a:xfrm>
                <a:off x="1827212" y="39624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a:solidFill>
                      <a:schemeClr val="accent1"/>
                    </a:solidFill>
                  </a:rPr>
                  <a:t>NULL</a:t>
                </a:r>
              </a:p>
            </p:txBody>
          </p:sp>
          <p:sp>
            <p:nvSpPr>
              <p:cNvPr id="64" name="Rectangle 63"/>
              <p:cNvSpPr/>
              <p:nvPr/>
            </p:nvSpPr>
            <p:spPr>
              <a:xfrm>
                <a:off x="3960812" y="39624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accent1"/>
                    </a:solidFill>
                  </a:rPr>
                  <a:t>NULL</a:t>
                </a:r>
              </a:p>
            </p:txBody>
          </p:sp>
        </p:grpSp>
        <p:grpSp>
          <p:nvGrpSpPr>
            <p:cNvPr id="48" name="Group 47"/>
            <p:cNvGrpSpPr/>
            <p:nvPr/>
          </p:nvGrpSpPr>
          <p:grpSpPr>
            <a:xfrm>
              <a:off x="1827212" y="3200397"/>
              <a:ext cx="3276600" cy="457200"/>
              <a:chOff x="1827212" y="3962400"/>
              <a:chExt cx="3276600" cy="457200"/>
            </a:xfrm>
          </p:grpSpPr>
          <p:sp>
            <p:nvSpPr>
              <p:cNvPr id="61" name="Rectangle 60"/>
              <p:cNvSpPr/>
              <p:nvPr/>
            </p:nvSpPr>
            <p:spPr>
              <a:xfrm>
                <a:off x="1827212" y="39624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a:solidFill>
                      <a:schemeClr val="accent1"/>
                    </a:solidFill>
                  </a:rPr>
                  <a:t>NULL</a:t>
                </a:r>
              </a:p>
            </p:txBody>
          </p:sp>
          <p:sp>
            <p:nvSpPr>
              <p:cNvPr id="62" name="Rectangle 61"/>
              <p:cNvSpPr/>
              <p:nvPr/>
            </p:nvSpPr>
            <p:spPr>
              <a:xfrm>
                <a:off x="3960812" y="39624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accent1"/>
                    </a:solidFill>
                  </a:rPr>
                  <a:t>NULL</a:t>
                </a:r>
              </a:p>
            </p:txBody>
          </p:sp>
        </p:grpSp>
        <p:grpSp>
          <p:nvGrpSpPr>
            <p:cNvPr id="49" name="Group 48"/>
            <p:cNvGrpSpPr/>
            <p:nvPr/>
          </p:nvGrpSpPr>
          <p:grpSpPr>
            <a:xfrm>
              <a:off x="1827212" y="4114797"/>
              <a:ext cx="3276600" cy="457200"/>
              <a:chOff x="1827212" y="3962400"/>
              <a:chExt cx="3276600" cy="457200"/>
            </a:xfrm>
          </p:grpSpPr>
          <p:sp>
            <p:nvSpPr>
              <p:cNvPr id="50" name="Rectangle 49"/>
              <p:cNvSpPr/>
              <p:nvPr/>
            </p:nvSpPr>
            <p:spPr>
              <a:xfrm>
                <a:off x="1827212" y="39624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a:solidFill>
                      <a:schemeClr val="accent1"/>
                    </a:solidFill>
                  </a:rPr>
                  <a:t>NULL</a:t>
                </a:r>
              </a:p>
            </p:txBody>
          </p:sp>
          <p:sp>
            <p:nvSpPr>
              <p:cNvPr id="54" name="Rectangle 53"/>
              <p:cNvSpPr/>
              <p:nvPr/>
            </p:nvSpPr>
            <p:spPr>
              <a:xfrm>
                <a:off x="3960812" y="39624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accent1"/>
                    </a:solidFill>
                  </a:rPr>
                  <a:t>NULL</a:t>
                </a:r>
              </a:p>
            </p:txBody>
          </p:sp>
        </p:grpSp>
      </p:grpSp>
    </p:spTree>
    <p:extLst>
      <p:ext uri="{BB962C8B-B14F-4D97-AF65-F5344CB8AC3E}">
        <p14:creationId xmlns:p14="http://schemas.microsoft.com/office/powerpoint/2010/main" val="14968755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3"/>
                                        </p:tgtEl>
                                      </p:cBhvr>
                                    </p:animEffect>
                                    <p:set>
                                      <p:cBhvr>
                                        <p:cTn id="7" dur="1" fill="hold">
                                          <p:stCondLst>
                                            <p:cond delay="999"/>
                                          </p:stCondLst>
                                        </p:cTn>
                                        <p:tgtEl>
                                          <p:spTgt spid="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1000"/>
                                        <p:tgtEl>
                                          <p:spTgt spid="15"/>
                                        </p:tgtEl>
                                      </p:cBhvr>
                                    </p:animEffect>
                                    <p:set>
                                      <p:cBhvr>
                                        <p:cTn id="10" dur="1" fill="hold">
                                          <p:stCondLst>
                                            <p:cond delay="999"/>
                                          </p:stCondLst>
                                        </p:cTn>
                                        <p:tgtEl>
                                          <p:spTgt spid="15"/>
                                        </p:tgtEl>
                                        <p:attrNameLst>
                                          <p:attrName>style.visibility</p:attrName>
                                        </p:attrNameLst>
                                      </p:cBhvr>
                                      <p:to>
                                        <p:strVal val="hidden"/>
                                      </p:to>
                                    </p:se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fade">
                                      <p:cBhvr>
                                        <p:cTn id="14" dur="1000"/>
                                        <p:tgtEl>
                                          <p:spTgt spid="46"/>
                                        </p:tgtEl>
                                      </p:cBhvr>
                                    </p:animEffect>
                                  </p:childTnLst>
                                </p:cTn>
                              </p:par>
                              <p:par>
                                <p:cTn id="15" presetID="10" presetClass="exit" presetSubtype="0" fill="hold" nodeType="withEffect">
                                  <p:stCondLst>
                                    <p:cond delay="0"/>
                                  </p:stCondLst>
                                  <p:childTnLst>
                                    <p:animEffect transition="out" filter="fade">
                                      <p:cBhvr>
                                        <p:cTn id="16" dur="500"/>
                                        <p:tgtEl>
                                          <p:spTgt spid="15"/>
                                        </p:tgtEl>
                                      </p:cBhvr>
                                    </p:animEffect>
                                    <p:set>
                                      <p:cBhvr>
                                        <p:cTn id="17"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28</a:t>
            </a:fld>
            <a:endParaRPr lang="en-US" dirty="0"/>
          </a:p>
        </p:txBody>
      </p:sp>
      <p:sp>
        <p:nvSpPr>
          <p:cNvPr id="25" name="Content Placeholder 24"/>
          <p:cNvSpPr>
            <a:spLocks noGrp="1"/>
          </p:cNvSpPr>
          <p:nvPr>
            <p:ph idx="1"/>
          </p:nvPr>
        </p:nvSpPr>
        <p:spPr/>
        <p:txBody>
          <a:bodyPr/>
          <a:lstStyle/>
          <a:p>
            <a:r>
              <a:rPr lang="en-US" dirty="0"/>
              <a:t>Negated Outer Join</a:t>
            </a:r>
          </a:p>
        </p:txBody>
      </p:sp>
      <p:sp>
        <p:nvSpPr>
          <p:cNvPr id="4" name="Title 3"/>
          <p:cNvSpPr>
            <a:spLocks noGrp="1"/>
          </p:cNvSpPr>
          <p:nvPr>
            <p:ph type="title"/>
          </p:nvPr>
        </p:nvSpPr>
        <p:spPr/>
        <p:txBody>
          <a:bodyPr/>
          <a:lstStyle/>
          <a:p>
            <a:r>
              <a:rPr lang="en-US" dirty="0"/>
              <a:t>Join Overview</a:t>
            </a:r>
          </a:p>
        </p:txBody>
      </p:sp>
      <p:grpSp>
        <p:nvGrpSpPr>
          <p:cNvPr id="31" name="Group 30"/>
          <p:cNvGrpSpPr/>
          <p:nvPr/>
        </p:nvGrpSpPr>
        <p:grpSpPr>
          <a:xfrm>
            <a:off x="1827212" y="2286000"/>
            <a:ext cx="3276600" cy="457200"/>
            <a:chOff x="1827212" y="2590800"/>
            <a:chExt cx="3276600" cy="457200"/>
          </a:xfrm>
        </p:grpSpPr>
        <p:sp>
          <p:nvSpPr>
            <p:cNvPr id="6" name="Rectangle 5"/>
            <p:cNvSpPr/>
            <p:nvPr/>
          </p:nvSpPr>
          <p:spPr>
            <a:xfrm>
              <a:off x="1827212" y="25908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Sally</a:t>
              </a:r>
            </a:p>
          </p:txBody>
        </p:sp>
        <p:sp>
          <p:nvSpPr>
            <p:cNvPr id="11" name="Rectangle 10"/>
            <p:cNvSpPr/>
            <p:nvPr/>
          </p:nvSpPr>
          <p:spPr>
            <a:xfrm>
              <a:off x="3960812" y="25908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13</a:t>
              </a:r>
            </a:p>
          </p:txBody>
        </p:sp>
      </p:grpSp>
      <p:grpSp>
        <p:nvGrpSpPr>
          <p:cNvPr id="34" name="Group 33"/>
          <p:cNvGrpSpPr/>
          <p:nvPr/>
        </p:nvGrpSpPr>
        <p:grpSpPr>
          <a:xfrm>
            <a:off x="1827212" y="4572000"/>
            <a:ext cx="3276600" cy="457200"/>
            <a:chOff x="1827212" y="4876800"/>
            <a:chExt cx="3276600" cy="457200"/>
          </a:xfrm>
        </p:grpSpPr>
        <p:sp>
          <p:nvSpPr>
            <p:cNvPr id="8" name="Rectangle 7"/>
            <p:cNvSpPr/>
            <p:nvPr/>
          </p:nvSpPr>
          <p:spPr>
            <a:xfrm>
              <a:off x="1827212" y="48768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Bob</a:t>
              </a:r>
            </a:p>
          </p:txBody>
        </p:sp>
        <p:sp>
          <p:nvSpPr>
            <p:cNvPr id="13" name="Rectangle 12"/>
            <p:cNvSpPr/>
            <p:nvPr/>
          </p:nvSpPr>
          <p:spPr>
            <a:xfrm>
              <a:off x="3960812" y="48768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grpSp>
      <p:grpSp>
        <p:nvGrpSpPr>
          <p:cNvPr id="35" name="Group 34"/>
          <p:cNvGrpSpPr/>
          <p:nvPr/>
        </p:nvGrpSpPr>
        <p:grpSpPr>
          <a:xfrm>
            <a:off x="1827212" y="5486400"/>
            <a:ext cx="3276600" cy="457200"/>
            <a:chOff x="1827212" y="5334000"/>
            <a:chExt cx="3276600" cy="457200"/>
          </a:xfrm>
        </p:grpSpPr>
        <p:sp>
          <p:nvSpPr>
            <p:cNvPr id="9" name="Rectangle 8"/>
            <p:cNvSpPr/>
            <p:nvPr/>
          </p:nvSpPr>
          <p:spPr>
            <a:xfrm>
              <a:off x="1827212" y="53340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Jessica</a:t>
              </a:r>
            </a:p>
          </p:txBody>
        </p:sp>
        <p:sp>
          <p:nvSpPr>
            <p:cNvPr id="14" name="Rectangle 13"/>
            <p:cNvSpPr/>
            <p:nvPr/>
          </p:nvSpPr>
          <p:spPr>
            <a:xfrm>
              <a:off x="3960812" y="53340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15</a:t>
              </a:r>
            </a:p>
          </p:txBody>
        </p:sp>
      </p:grpSp>
      <p:grpSp>
        <p:nvGrpSpPr>
          <p:cNvPr id="3" name="Group 2"/>
          <p:cNvGrpSpPr/>
          <p:nvPr/>
        </p:nvGrpSpPr>
        <p:grpSpPr>
          <a:xfrm>
            <a:off x="6551612" y="1828800"/>
            <a:ext cx="3810000" cy="2743200"/>
            <a:chOff x="6551612" y="1828800"/>
            <a:chExt cx="3810000" cy="2743200"/>
          </a:xfrm>
        </p:grpSpPr>
        <p:grpSp>
          <p:nvGrpSpPr>
            <p:cNvPr id="39" name="Group 38"/>
            <p:cNvGrpSpPr/>
            <p:nvPr/>
          </p:nvGrpSpPr>
          <p:grpSpPr>
            <a:xfrm>
              <a:off x="6551612" y="4114800"/>
              <a:ext cx="3810000" cy="457200"/>
              <a:chOff x="6551612" y="4419600"/>
              <a:chExt cx="3810000" cy="457200"/>
            </a:xfrm>
          </p:grpSpPr>
          <p:sp>
            <p:nvSpPr>
              <p:cNvPr id="18" name="Rectangle 17"/>
              <p:cNvSpPr/>
              <p:nvPr/>
            </p:nvSpPr>
            <p:spPr>
              <a:xfrm flipH="1">
                <a:off x="7694612" y="44196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Sales</a:t>
                </a:r>
              </a:p>
            </p:txBody>
          </p:sp>
          <p:sp>
            <p:nvSpPr>
              <p:cNvPr id="23" name="Rectangle 22"/>
              <p:cNvSpPr/>
              <p:nvPr/>
            </p:nvSpPr>
            <p:spPr>
              <a:xfrm flipH="1">
                <a:off x="6551612" y="44196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grpSp>
          <p:nvGrpSpPr>
            <p:cNvPr id="51" name="Group 50"/>
            <p:cNvGrpSpPr/>
            <p:nvPr/>
          </p:nvGrpSpPr>
          <p:grpSpPr>
            <a:xfrm>
              <a:off x="6551612" y="1828800"/>
              <a:ext cx="3810000" cy="457200"/>
              <a:chOff x="6551612" y="2133600"/>
              <a:chExt cx="3810000" cy="457200"/>
            </a:xfrm>
          </p:grpSpPr>
          <p:sp>
            <p:nvSpPr>
              <p:cNvPr id="52" name="Rectangle 51"/>
              <p:cNvSpPr/>
              <p:nvPr/>
            </p:nvSpPr>
            <p:spPr>
              <a:xfrm flipH="1">
                <a:off x="7694612" y="21336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Accounting</a:t>
                </a:r>
              </a:p>
            </p:txBody>
          </p:sp>
          <p:sp>
            <p:nvSpPr>
              <p:cNvPr id="53" name="Rectangle 52"/>
              <p:cNvSpPr/>
              <p:nvPr/>
            </p:nvSpPr>
            <p:spPr>
              <a:xfrm flipH="1">
                <a:off x="6551612" y="21336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18</a:t>
                </a:r>
              </a:p>
            </p:txBody>
          </p:sp>
        </p:grpSp>
        <p:grpSp>
          <p:nvGrpSpPr>
            <p:cNvPr id="58" name="Group 57"/>
            <p:cNvGrpSpPr/>
            <p:nvPr/>
          </p:nvGrpSpPr>
          <p:grpSpPr>
            <a:xfrm>
              <a:off x="6551612" y="3200400"/>
              <a:ext cx="3810000" cy="457200"/>
              <a:chOff x="6551612" y="4419600"/>
              <a:chExt cx="3810000" cy="457200"/>
            </a:xfrm>
          </p:grpSpPr>
          <p:sp>
            <p:nvSpPr>
              <p:cNvPr id="59" name="Rectangle 58"/>
              <p:cNvSpPr/>
              <p:nvPr/>
            </p:nvSpPr>
            <p:spPr>
              <a:xfrm flipH="1">
                <a:off x="7694612" y="44196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HR</a:t>
                </a:r>
              </a:p>
            </p:txBody>
          </p:sp>
          <p:sp>
            <p:nvSpPr>
              <p:cNvPr id="60" name="Rectangle 59"/>
              <p:cNvSpPr/>
              <p:nvPr/>
            </p:nvSpPr>
            <p:spPr>
              <a:xfrm flipH="1">
                <a:off x="6551612" y="44196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a:t>
                </a:r>
              </a:p>
            </p:txBody>
          </p:sp>
        </p:grpSp>
      </p:grpSp>
      <p:grpSp>
        <p:nvGrpSpPr>
          <p:cNvPr id="20" name="Group 19"/>
          <p:cNvGrpSpPr/>
          <p:nvPr/>
        </p:nvGrpSpPr>
        <p:grpSpPr>
          <a:xfrm>
            <a:off x="1827212" y="2743200"/>
            <a:ext cx="8534400" cy="2743200"/>
            <a:chOff x="1827212" y="2743200"/>
            <a:chExt cx="8534400" cy="2743200"/>
          </a:xfrm>
        </p:grpSpPr>
        <p:grpSp>
          <p:nvGrpSpPr>
            <p:cNvPr id="32" name="Group 31"/>
            <p:cNvGrpSpPr/>
            <p:nvPr/>
          </p:nvGrpSpPr>
          <p:grpSpPr>
            <a:xfrm>
              <a:off x="1827212" y="2743200"/>
              <a:ext cx="3276600" cy="457200"/>
              <a:chOff x="1827212" y="3048000"/>
              <a:chExt cx="3276600" cy="457200"/>
            </a:xfrm>
          </p:grpSpPr>
          <p:sp>
            <p:nvSpPr>
              <p:cNvPr id="5" name="Rectangle 4"/>
              <p:cNvSpPr/>
              <p:nvPr/>
            </p:nvSpPr>
            <p:spPr>
              <a:xfrm>
                <a:off x="1827212" y="30480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John</a:t>
                </a:r>
              </a:p>
            </p:txBody>
          </p:sp>
          <p:sp>
            <p:nvSpPr>
              <p:cNvPr id="10" name="Rectangle 9"/>
              <p:cNvSpPr/>
              <p:nvPr/>
            </p:nvSpPr>
            <p:spPr>
              <a:xfrm>
                <a:off x="3960812" y="30480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p>
            </p:txBody>
          </p:sp>
        </p:grpSp>
        <p:grpSp>
          <p:nvGrpSpPr>
            <p:cNvPr id="33" name="Group 32"/>
            <p:cNvGrpSpPr/>
            <p:nvPr/>
          </p:nvGrpSpPr>
          <p:grpSpPr>
            <a:xfrm>
              <a:off x="1827212" y="3657600"/>
              <a:ext cx="3276600" cy="457200"/>
              <a:chOff x="1827212" y="3962400"/>
              <a:chExt cx="3276600" cy="457200"/>
            </a:xfrm>
          </p:grpSpPr>
          <p:sp>
            <p:nvSpPr>
              <p:cNvPr id="7" name="Rectangle 6"/>
              <p:cNvSpPr/>
              <p:nvPr/>
            </p:nvSpPr>
            <p:spPr>
              <a:xfrm>
                <a:off x="1827212" y="39624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Michael</a:t>
                </a:r>
              </a:p>
            </p:txBody>
          </p:sp>
          <p:sp>
            <p:nvSpPr>
              <p:cNvPr id="12" name="Rectangle 11"/>
              <p:cNvSpPr/>
              <p:nvPr/>
            </p:nvSpPr>
            <p:spPr>
              <a:xfrm>
                <a:off x="3960812" y="39624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22</a:t>
                </a:r>
              </a:p>
            </p:txBody>
          </p:sp>
        </p:grpSp>
        <p:grpSp>
          <p:nvGrpSpPr>
            <p:cNvPr id="37" name="Group 36"/>
            <p:cNvGrpSpPr/>
            <p:nvPr/>
          </p:nvGrpSpPr>
          <p:grpSpPr>
            <a:xfrm>
              <a:off x="6551612" y="2743200"/>
              <a:ext cx="3810000" cy="457200"/>
              <a:chOff x="6551612" y="3048000"/>
              <a:chExt cx="3810000" cy="457200"/>
            </a:xfrm>
          </p:grpSpPr>
          <p:sp>
            <p:nvSpPr>
              <p:cNvPr id="16" name="Rectangle 15"/>
              <p:cNvSpPr/>
              <p:nvPr/>
            </p:nvSpPr>
            <p:spPr>
              <a:xfrm flipH="1">
                <a:off x="7694612" y="30480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Marketing</a:t>
                </a:r>
              </a:p>
            </p:txBody>
          </p:sp>
          <p:sp>
            <p:nvSpPr>
              <p:cNvPr id="21" name="Rectangle 20"/>
              <p:cNvSpPr/>
              <p:nvPr/>
            </p:nvSpPr>
            <p:spPr>
              <a:xfrm flipH="1">
                <a:off x="6551612" y="30480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p>
            </p:txBody>
          </p:sp>
        </p:grpSp>
        <p:grpSp>
          <p:nvGrpSpPr>
            <p:cNvPr id="38" name="Group 37"/>
            <p:cNvGrpSpPr/>
            <p:nvPr/>
          </p:nvGrpSpPr>
          <p:grpSpPr>
            <a:xfrm>
              <a:off x="6551612" y="3657600"/>
              <a:ext cx="3810000" cy="457200"/>
              <a:chOff x="6551612" y="3962400"/>
              <a:chExt cx="3810000" cy="457200"/>
            </a:xfrm>
          </p:grpSpPr>
          <p:sp>
            <p:nvSpPr>
              <p:cNvPr id="17" name="Rectangle 16"/>
              <p:cNvSpPr/>
              <p:nvPr/>
            </p:nvSpPr>
            <p:spPr>
              <a:xfrm flipH="1">
                <a:off x="7694612" y="39624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Engineering</a:t>
                </a:r>
              </a:p>
            </p:txBody>
          </p:sp>
          <p:sp>
            <p:nvSpPr>
              <p:cNvPr id="22" name="Rectangle 21"/>
              <p:cNvSpPr/>
              <p:nvPr/>
            </p:nvSpPr>
            <p:spPr>
              <a:xfrm flipH="1">
                <a:off x="6551612" y="39624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22</a:t>
                </a:r>
              </a:p>
            </p:txBody>
          </p:sp>
        </p:grpSp>
        <p:grpSp>
          <p:nvGrpSpPr>
            <p:cNvPr id="40" name="Group 39"/>
            <p:cNvGrpSpPr/>
            <p:nvPr/>
          </p:nvGrpSpPr>
          <p:grpSpPr>
            <a:xfrm>
              <a:off x="6551612" y="5029200"/>
              <a:ext cx="3810000" cy="457200"/>
              <a:chOff x="6551612" y="4876800"/>
              <a:chExt cx="3810000" cy="457200"/>
            </a:xfrm>
          </p:grpSpPr>
          <p:sp>
            <p:nvSpPr>
              <p:cNvPr id="19" name="Rectangle 18"/>
              <p:cNvSpPr/>
              <p:nvPr/>
            </p:nvSpPr>
            <p:spPr>
              <a:xfrm flipH="1">
                <a:off x="7694612" y="48768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Executive</a:t>
                </a:r>
              </a:p>
            </p:txBody>
          </p:sp>
          <p:sp>
            <p:nvSpPr>
              <p:cNvPr id="24" name="Rectangle 23"/>
              <p:cNvSpPr/>
              <p:nvPr/>
            </p:nvSpPr>
            <p:spPr>
              <a:xfrm flipH="1">
                <a:off x="6551612" y="48768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grpSp>
        <p:grpSp>
          <p:nvGrpSpPr>
            <p:cNvPr id="55" name="Group 54"/>
            <p:cNvGrpSpPr/>
            <p:nvPr/>
          </p:nvGrpSpPr>
          <p:grpSpPr>
            <a:xfrm>
              <a:off x="1827212" y="5029200"/>
              <a:ext cx="3276600" cy="457200"/>
              <a:chOff x="1827212" y="4876800"/>
              <a:chExt cx="3276600" cy="457200"/>
            </a:xfrm>
          </p:grpSpPr>
          <p:sp>
            <p:nvSpPr>
              <p:cNvPr id="56" name="Rectangle 55"/>
              <p:cNvSpPr/>
              <p:nvPr/>
            </p:nvSpPr>
            <p:spPr>
              <a:xfrm>
                <a:off x="1827212" y="48768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Robin</a:t>
                </a:r>
              </a:p>
            </p:txBody>
          </p:sp>
          <p:sp>
            <p:nvSpPr>
              <p:cNvPr id="57" name="Rectangle 56"/>
              <p:cNvSpPr/>
              <p:nvPr/>
            </p:nvSpPr>
            <p:spPr>
              <a:xfrm>
                <a:off x="3960812" y="48768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grpSp>
        <p:grpSp>
          <p:nvGrpSpPr>
            <p:cNvPr id="41" name="Group 40"/>
            <p:cNvGrpSpPr/>
            <p:nvPr/>
          </p:nvGrpSpPr>
          <p:grpSpPr>
            <a:xfrm>
              <a:off x="5332412" y="2971800"/>
              <a:ext cx="1066800" cy="2286000"/>
              <a:chOff x="5332412" y="2971800"/>
              <a:chExt cx="1066800" cy="2286000"/>
            </a:xfrm>
          </p:grpSpPr>
          <p:cxnSp>
            <p:nvCxnSpPr>
              <p:cNvPr id="42" name="Straight Arrow Connector 41"/>
              <p:cNvCxnSpPr>
                <a:cxnSpLocks/>
              </p:cNvCxnSpPr>
              <p:nvPr/>
            </p:nvCxnSpPr>
            <p:spPr>
              <a:xfrm>
                <a:off x="5332412" y="2971800"/>
                <a:ext cx="1066800"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cxnSpLocks/>
              </p:cNvCxnSpPr>
              <p:nvPr/>
            </p:nvCxnSpPr>
            <p:spPr>
              <a:xfrm>
                <a:off x="5332412" y="3886200"/>
                <a:ext cx="1066800"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p:cNvCxnSpPr>
              <p:nvPr/>
            </p:nvCxnSpPr>
            <p:spPr>
              <a:xfrm>
                <a:off x="5332412" y="5257800"/>
                <a:ext cx="1066800"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grpSp>
      </p:grpSp>
      <p:grpSp>
        <p:nvGrpSpPr>
          <p:cNvPr id="15" name="Group 14"/>
          <p:cNvGrpSpPr/>
          <p:nvPr/>
        </p:nvGrpSpPr>
        <p:grpSpPr>
          <a:xfrm>
            <a:off x="6551612" y="2286000"/>
            <a:ext cx="3810000" cy="3657600"/>
            <a:chOff x="6551612" y="2286000"/>
            <a:chExt cx="3810000" cy="3657600"/>
          </a:xfrm>
        </p:grpSpPr>
        <p:grpSp>
          <p:nvGrpSpPr>
            <p:cNvPr id="46" name="Group 45"/>
            <p:cNvGrpSpPr/>
            <p:nvPr/>
          </p:nvGrpSpPr>
          <p:grpSpPr>
            <a:xfrm>
              <a:off x="6551612" y="2286000"/>
              <a:ext cx="3810000" cy="457200"/>
              <a:chOff x="6551612" y="4876800"/>
              <a:chExt cx="3810000" cy="457200"/>
            </a:xfrm>
          </p:grpSpPr>
          <p:sp>
            <p:nvSpPr>
              <p:cNvPr id="47" name="Rectangle 46"/>
              <p:cNvSpPr/>
              <p:nvPr/>
            </p:nvSpPr>
            <p:spPr>
              <a:xfrm flipH="1">
                <a:off x="7694612" y="48768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a:solidFill>
                      <a:schemeClr val="accent1"/>
                    </a:solidFill>
                  </a:rPr>
                  <a:t>NULL</a:t>
                </a:r>
              </a:p>
            </p:txBody>
          </p:sp>
          <p:sp>
            <p:nvSpPr>
              <p:cNvPr id="48" name="Rectangle 47"/>
              <p:cNvSpPr/>
              <p:nvPr/>
            </p:nvSpPr>
            <p:spPr>
              <a:xfrm flipH="1">
                <a:off x="6551612" y="48768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accent1"/>
                    </a:solidFill>
                  </a:rPr>
                  <a:t>NULL</a:t>
                </a:r>
              </a:p>
            </p:txBody>
          </p:sp>
        </p:grpSp>
        <p:grpSp>
          <p:nvGrpSpPr>
            <p:cNvPr id="49" name="Group 48"/>
            <p:cNvGrpSpPr/>
            <p:nvPr/>
          </p:nvGrpSpPr>
          <p:grpSpPr>
            <a:xfrm>
              <a:off x="6551612" y="4572000"/>
              <a:ext cx="3810000" cy="457200"/>
              <a:chOff x="6551612" y="4876800"/>
              <a:chExt cx="3810000" cy="457200"/>
            </a:xfrm>
          </p:grpSpPr>
          <p:sp>
            <p:nvSpPr>
              <p:cNvPr id="50" name="Rectangle 49"/>
              <p:cNvSpPr/>
              <p:nvPr/>
            </p:nvSpPr>
            <p:spPr>
              <a:xfrm flipH="1">
                <a:off x="7694612" y="48768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a:solidFill>
                      <a:schemeClr val="accent1"/>
                    </a:solidFill>
                  </a:rPr>
                  <a:t>NULL</a:t>
                </a:r>
              </a:p>
            </p:txBody>
          </p:sp>
          <p:sp>
            <p:nvSpPr>
              <p:cNvPr id="54" name="Rectangle 53"/>
              <p:cNvSpPr/>
              <p:nvPr/>
            </p:nvSpPr>
            <p:spPr>
              <a:xfrm flipH="1">
                <a:off x="6551612" y="48768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accent1"/>
                    </a:solidFill>
                  </a:rPr>
                  <a:t>NULL</a:t>
                </a:r>
              </a:p>
            </p:txBody>
          </p:sp>
        </p:grpSp>
        <p:grpSp>
          <p:nvGrpSpPr>
            <p:cNvPr id="61" name="Group 60"/>
            <p:cNvGrpSpPr/>
            <p:nvPr/>
          </p:nvGrpSpPr>
          <p:grpSpPr>
            <a:xfrm>
              <a:off x="6551612" y="5486400"/>
              <a:ext cx="3810000" cy="457200"/>
              <a:chOff x="6551612" y="4876800"/>
              <a:chExt cx="3810000" cy="457200"/>
            </a:xfrm>
          </p:grpSpPr>
          <p:sp>
            <p:nvSpPr>
              <p:cNvPr id="62" name="Rectangle 61"/>
              <p:cNvSpPr/>
              <p:nvPr/>
            </p:nvSpPr>
            <p:spPr>
              <a:xfrm flipH="1">
                <a:off x="7694612" y="4876800"/>
                <a:ext cx="2667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a:solidFill>
                      <a:schemeClr val="accent1"/>
                    </a:solidFill>
                  </a:rPr>
                  <a:t>NULL</a:t>
                </a:r>
              </a:p>
            </p:txBody>
          </p:sp>
          <p:sp>
            <p:nvSpPr>
              <p:cNvPr id="63" name="Rectangle 62"/>
              <p:cNvSpPr/>
              <p:nvPr/>
            </p:nvSpPr>
            <p:spPr>
              <a:xfrm flipH="1">
                <a:off x="6551612" y="48768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accent1"/>
                    </a:solidFill>
                  </a:rPr>
                  <a:t>NULL</a:t>
                </a:r>
              </a:p>
            </p:txBody>
          </p:sp>
        </p:grpSp>
      </p:grpSp>
      <p:grpSp>
        <p:nvGrpSpPr>
          <p:cNvPr id="64" name="Group 63"/>
          <p:cNvGrpSpPr/>
          <p:nvPr/>
        </p:nvGrpSpPr>
        <p:grpSpPr>
          <a:xfrm>
            <a:off x="1827212" y="1828800"/>
            <a:ext cx="3276600" cy="2743197"/>
            <a:chOff x="1827212" y="1828800"/>
            <a:chExt cx="3276600" cy="2743197"/>
          </a:xfrm>
        </p:grpSpPr>
        <p:grpSp>
          <p:nvGrpSpPr>
            <p:cNvPr id="65" name="Group 64"/>
            <p:cNvGrpSpPr/>
            <p:nvPr/>
          </p:nvGrpSpPr>
          <p:grpSpPr>
            <a:xfrm>
              <a:off x="1827212" y="1828800"/>
              <a:ext cx="3276600" cy="457200"/>
              <a:chOff x="1827212" y="3962400"/>
              <a:chExt cx="3276600" cy="457200"/>
            </a:xfrm>
          </p:grpSpPr>
          <p:sp>
            <p:nvSpPr>
              <p:cNvPr id="72" name="Rectangle 71"/>
              <p:cNvSpPr/>
              <p:nvPr/>
            </p:nvSpPr>
            <p:spPr>
              <a:xfrm>
                <a:off x="1827212" y="39624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a:solidFill>
                      <a:schemeClr val="accent1"/>
                    </a:solidFill>
                  </a:rPr>
                  <a:t>NULL</a:t>
                </a:r>
              </a:p>
            </p:txBody>
          </p:sp>
          <p:sp>
            <p:nvSpPr>
              <p:cNvPr id="73" name="Rectangle 72"/>
              <p:cNvSpPr/>
              <p:nvPr/>
            </p:nvSpPr>
            <p:spPr>
              <a:xfrm>
                <a:off x="3960812" y="39624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accent1"/>
                    </a:solidFill>
                  </a:rPr>
                  <a:t>NULL</a:t>
                </a:r>
              </a:p>
            </p:txBody>
          </p:sp>
        </p:grpSp>
        <p:grpSp>
          <p:nvGrpSpPr>
            <p:cNvPr id="66" name="Group 65"/>
            <p:cNvGrpSpPr/>
            <p:nvPr/>
          </p:nvGrpSpPr>
          <p:grpSpPr>
            <a:xfrm>
              <a:off x="1827212" y="3200397"/>
              <a:ext cx="3276600" cy="457200"/>
              <a:chOff x="1827212" y="3962400"/>
              <a:chExt cx="3276600" cy="457200"/>
            </a:xfrm>
          </p:grpSpPr>
          <p:sp>
            <p:nvSpPr>
              <p:cNvPr id="70" name="Rectangle 69"/>
              <p:cNvSpPr/>
              <p:nvPr/>
            </p:nvSpPr>
            <p:spPr>
              <a:xfrm>
                <a:off x="1827212" y="39624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a:solidFill>
                      <a:schemeClr val="accent1"/>
                    </a:solidFill>
                  </a:rPr>
                  <a:t>NULL</a:t>
                </a:r>
              </a:p>
            </p:txBody>
          </p:sp>
          <p:sp>
            <p:nvSpPr>
              <p:cNvPr id="71" name="Rectangle 70"/>
              <p:cNvSpPr/>
              <p:nvPr/>
            </p:nvSpPr>
            <p:spPr>
              <a:xfrm>
                <a:off x="3960812" y="39624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accent1"/>
                    </a:solidFill>
                  </a:rPr>
                  <a:t>NULL</a:t>
                </a:r>
              </a:p>
            </p:txBody>
          </p:sp>
        </p:grpSp>
        <p:grpSp>
          <p:nvGrpSpPr>
            <p:cNvPr id="67" name="Group 66"/>
            <p:cNvGrpSpPr/>
            <p:nvPr/>
          </p:nvGrpSpPr>
          <p:grpSpPr>
            <a:xfrm>
              <a:off x="1827212" y="4114797"/>
              <a:ext cx="3276600" cy="457200"/>
              <a:chOff x="1827212" y="3962400"/>
              <a:chExt cx="3276600" cy="457200"/>
            </a:xfrm>
          </p:grpSpPr>
          <p:sp>
            <p:nvSpPr>
              <p:cNvPr id="68" name="Rectangle 67"/>
              <p:cNvSpPr/>
              <p:nvPr/>
            </p:nvSpPr>
            <p:spPr>
              <a:xfrm>
                <a:off x="1827212" y="3962400"/>
                <a:ext cx="21336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a:solidFill>
                      <a:schemeClr val="accent1"/>
                    </a:solidFill>
                  </a:rPr>
                  <a:t>NULL</a:t>
                </a:r>
              </a:p>
            </p:txBody>
          </p:sp>
          <p:sp>
            <p:nvSpPr>
              <p:cNvPr id="69" name="Rectangle 68"/>
              <p:cNvSpPr/>
              <p:nvPr/>
            </p:nvSpPr>
            <p:spPr>
              <a:xfrm>
                <a:off x="3960812" y="3962400"/>
                <a:ext cx="1143000" cy="457200"/>
              </a:xfrm>
              <a:prstGeom prst="rect">
                <a:avLst/>
              </a:prstGeom>
              <a:solidFill>
                <a:srgbClr val="D9D5C7">
                  <a:alpha val="20000"/>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accent1"/>
                    </a:solidFill>
                  </a:rPr>
                  <a:t>NULL</a:t>
                </a:r>
              </a:p>
            </p:txBody>
          </p:sp>
        </p:grpSp>
      </p:grpSp>
    </p:spTree>
    <p:extLst>
      <p:ext uri="{BB962C8B-B14F-4D97-AF65-F5344CB8AC3E}">
        <p14:creationId xmlns:p14="http://schemas.microsoft.com/office/powerpoint/2010/main" val="2017195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fade">
                                      <p:cBhvr>
                                        <p:cTn id="11" dur="500"/>
                                        <p:tgtEl>
                                          <p:spTgt spid="64"/>
                                        </p:tgtEl>
                                      </p:cBhvr>
                                    </p:animEffect>
                                  </p:childTnLst>
                                </p:cTn>
                              </p:par>
                              <p:par>
                                <p:cTn id="12" presetID="10" presetClass="entr" presetSubtype="0"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5" name="Rectangle 3"/>
          <p:cNvSpPr>
            <a:spLocks noGrp="1" noChangeArrowheads="1"/>
          </p:cNvSpPr>
          <p:nvPr>
            <p:ph idx="1"/>
          </p:nvPr>
        </p:nvSpPr>
        <p:spPr/>
        <p:txBody>
          <a:bodyPr/>
          <a:lstStyle/>
          <a:p>
            <a:pPr>
              <a:lnSpc>
                <a:spcPct val="100000"/>
              </a:lnSpc>
            </a:pPr>
            <a:r>
              <a:rPr lang="en-US" dirty="0"/>
              <a:t>Display address information of all employees in "</a:t>
            </a:r>
            <a:r>
              <a:rPr lang="en-US" noProof="1"/>
              <a:t>SoftUni</a:t>
            </a:r>
            <a:r>
              <a:rPr lang="en-US" dirty="0"/>
              <a:t>" database. Select first 50 employees.</a:t>
            </a:r>
          </a:p>
          <a:p>
            <a:pPr lvl="1">
              <a:lnSpc>
                <a:spcPct val="100000"/>
              </a:lnSpc>
            </a:pPr>
            <a:r>
              <a:rPr lang="en-US" dirty="0"/>
              <a:t>The exact format of data is shown below. </a:t>
            </a:r>
          </a:p>
          <a:p>
            <a:pPr lvl="1">
              <a:lnSpc>
                <a:spcPct val="100000"/>
              </a:lnSpc>
            </a:pPr>
            <a:r>
              <a:rPr lang="en-US" dirty="0"/>
              <a:t>Order them by </a:t>
            </a:r>
            <a:r>
              <a:rPr lang="en-US" noProof="1">
                <a:solidFill>
                  <a:schemeClr val="tx2">
                    <a:lumMod val="75000"/>
                  </a:schemeClr>
                </a:solidFill>
              </a:rPr>
              <a:t>FirstName</a:t>
            </a:r>
            <a:r>
              <a:rPr lang="en-US" noProof="1"/>
              <a:t>,</a:t>
            </a:r>
            <a:r>
              <a:rPr lang="en-US" noProof="1">
                <a:solidFill>
                  <a:schemeClr val="tx2">
                    <a:lumMod val="75000"/>
                  </a:schemeClr>
                </a:solidFill>
              </a:rPr>
              <a:t> </a:t>
            </a:r>
            <a:r>
              <a:rPr lang="en-US" noProof="1"/>
              <a:t>then by </a:t>
            </a:r>
            <a:r>
              <a:rPr lang="en-US" noProof="1">
                <a:solidFill>
                  <a:schemeClr val="tx2">
                    <a:lumMod val="75000"/>
                  </a:schemeClr>
                </a:solidFill>
              </a:rPr>
              <a:t>LastName</a:t>
            </a:r>
            <a:r>
              <a:rPr lang="bg-BG" noProof="1">
                <a:solidFill>
                  <a:schemeClr val="tx2">
                    <a:lumMod val="75000"/>
                  </a:schemeClr>
                </a:solidFill>
              </a:rPr>
              <a:t> </a:t>
            </a:r>
            <a:r>
              <a:rPr lang="bg-BG" noProof="1"/>
              <a:t>(</a:t>
            </a:r>
            <a:r>
              <a:rPr lang="en-US" noProof="1"/>
              <a:t>ascending</a:t>
            </a:r>
            <a:r>
              <a:rPr lang="bg-BG" noProof="1"/>
              <a:t>)</a:t>
            </a:r>
            <a:r>
              <a:rPr lang="en-US" dirty="0"/>
              <a:t>.</a:t>
            </a:r>
          </a:p>
          <a:p>
            <a:pPr lvl="2">
              <a:lnSpc>
                <a:spcPct val="100000"/>
              </a:lnSpc>
            </a:pPr>
            <a:r>
              <a:rPr lang="en-US" sz="2400" dirty="0"/>
              <a:t>Hint: Use three-way join.</a:t>
            </a:r>
          </a:p>
          <a:p>
            <a:pPr lvl="1">
              <a:lnSpc>
                <a:spcPct val="100000"/>
              </a:lnSpc>
            </a:pPr>
            <a:endParaRPr lang="en-US" dirty="0"/>
          </a:p>
        </p:txBody>
      </p:sp>
      <p:sp>
        <p:nvSpPr>
          <p:cNvPr id="540674" name="Rectangle 2"/>
          <p:cNvSpPr>
            <a:spLocks noGrp="1" noChangeArrowheads="1"/>
          </p:cNvSpPr>
          <p:nvPr>
            <p:ph type="title"/>
          </p:nvPr>
        </p:nvSpPr>
        <p:spPr/>
        <p:txBody>
          <a:bodyPr>
            <a:normAutofit/>
          </a:bodyPr>
          <a:lstStyle/>
          <a:p>
            <a:r>
              <a:rPr lang="en-US" dirty="0"/>
              <a:t>Problem: Addresses with Towns</a:t>
            </a:r>
          </a:p>
        </p:txBody>
      </p:sp>
      <p:sp>
        <p:nvSpPr>
          <p:cNvPr id="2" name="Slide Number Placeholder 1"/>
          <p:cNvSpPr>
            <a:spLocks noGrp="1"/>
          </p:cNvSpPr>
          <p:nvPr>
            <p:ph type="sldNum" sz="quarter" idx="4"/>
          </p:nvPr>
        </p:nvSpPr>
        <p:spPr/>
        <p:txBody>
          <a:bodyPr/>
          <a:lstStyle/>
          <a:p>
            <a:fld id="{C014DD1E-5D91-48A3-AD6D-45FBA980D106}" type="slidenum">
              <a:rPr lang="en-US" smtClean="0"/>
              <a:pPr/>
              <a:t>29</a:t>
            </a:fld>
            <a:endParaRPr lang="en-US" dirty="0"/>
          </a:p>
        </p:txBody>
      </p:sp>
      <p:sp>
        <p:nvSpPr>
          <p:cNvPr id="7" name="TextBox 5"/>
          <p:cNvSpPr txBox="1"/>
          <p:nvPr/>
        </p:nvSpPr>
        <p:spPr>
          <a:xfrm>
            <a:off x="760412" y="6167735"/>
            <a:ext cx="10591800" cy="461665"/>
          </a:xfrm>
          <a:prstGeom prst="rect">
            <a:avLst/>
          </a:prstGeom>
          <a:noFill/>
        </p:spPr>
        <p:txBody>
          <a:bodyPr wrap="square" rtlCol="0">
            <a:spAutoFit/>
          </a:bodyPr>
          <a:lstStyle/>
          <a:p>
            <a:pPr algn="ctr"/>
            <a:r>
              <a:rPr lang="en-US" dirty="0"/>
              <a:t>Check your solution here: </a:t>
            </a:r>
            <a:r>
              <a:rPr lang="en-US" dirty="0">
                <a:hlinkClick r:id="rId3"/>
              </a:rPr>
              <a:t>https://judge.softuni.bg/Contests/Practice/Index/393#1</a:t>
            </a:r>
            <a:endParaRPr lang="en-US" dirty="0"/>
          </a:p>
        </p:txBody>
      </p:sp>
      <p:pic>
        <p:nvPicPr>
          <p:cNvPr id="9" name="Picture 4" descr="application, desktop, development, programmi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0170" y="4358072"/>
            <a:ext cx="1744842" cy="1744843"/>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Картина 2"/>
          <p:cNvPicPr>
            <a:picLocks noChangeAspect="1"/>
          </p:cNvPicPr>
          <p:nvPr/>
        </p:nvPicPr>
        <p:blipFill>
          <a:blip r:embed="rId5"/>
          <a:stretch>
            <a:fillRect/>
          </a:stretch>
        </p:blipFill>
        <p:spPr>
          <a:xfrm>
            <a:off x="989012" y="4358072"/>
            <a:ext cx="7411390" cy="1486189"/>
          </a:xfrm>
          <a:prstGeom prst="rect">
            <a:avLst/>
          </a:prstGeom>
        </p:spPr>
      </p:pic>
    </p:spTree>
    <p:extLst>
      <p:ext uri="{BB962C8B-B14F-4D97-AF65-F5344CB8AC3E}">
        <p14:creationId xmlns:p14="http://schemas.microsoft.com/office/powerpoint/2010/main" val="343261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a:t>
            </a:fld>
            <a:endParaRPr lang="en-US" dirty="0"/>
          </a:p>
        </p:txBody>
      </p:sp>
      <p:sp>
        <p:nvSpPr>
          <p:cNvPr id="3" name="Content Placeholder 2"/>
          <p:cNvSpPr>
            <a:spLocks noGrp="1"/>
          </p:cNvSpPr>
          <p:nvPr>
            <p:ph idx="1"/>
          </p:nvPr>
        </p:nvSpPr>
        <p:spPr>
          <a:xfrm>
            <a:off x="190413" y="1151121"/>
            <a:ext cx="11804822" cy="5373881"/>
          </a:xfrm>
        </p:spPr>
        <p:txBody>
          <a:bodyPr>
            <a:normAutofit/>
          </a:bodyPr>
          <a:lstStyle/>
          <a:p>
            <a:pPr marL="0" indent="0" algn="ctr">
              <a:buNone/>
            </a:pPr>
            <a:endParaRPr lang="bg-BG" b="1" dirty="0"/>
          </a:p>
          <a:p>
            <a:pPr marL="0" indent="0" algn="ctr">
              <a:buNone/>
            </a:pPr>
            <a:r>
              <a:rPr lang="en-US" sz="7200" b="1" dirty="0">
                <a:solidFill>
                  <a:schemeClr val="tx2">
                    <a:lumMod val="75000"/>
                  </a:schemeClr>
                </a:solidFill>
              </a:rPr>
              <a:t>sli.do</a:t>
            </a:r>
            <a:br>
              <a:rPr lang="en-US" sz="6000" b="1" dirty="0"/>
            </a:br>
            <a:r>
              <a:rPr lang="en-US" sz="11500" b="1" dirty="0"/>
              <a:t>#SQL</a:t>
            </a:r>
            <a:endParaRPr lang="en-US" sz="6000" b="1" dirty="0"/>
          </a:p>
          <a:p>
            <a:endParaRPr lang="en-US" dirty="0"/>
          </a:p>
        </p:txBody>
      </p:sp>
      <p:sp>
        <p:nvSpPr>
          <p:cNvPr id="4" name="Title 3"/>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15210715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Rectangle 2"/>
          <p:cNvSpPr>
            <a:spLocks noGrp="1" noChangeArrowheads="1"/>
          </p:cNvSpPr>
          <p:nvPr>
            <p:ph type="title"/>
          </p:nvPr>
        </p:nvSpPr>
        <p:spPr/>
        <p:txBody>
          <a:bodyPr>
            <a:normAutofit/>
          </a:bodyPr>
          <a:lstStyle/>
          <a:p>
            <a:r>
              <a:rPr lang="en-US" dirty="0"/>
              <a:t>Solution: Addresses with Towns</a:t>
            </a:r>
          </a:p>
        </p:txBody>
      </p:sp>
      <p:sp>
        <p:nvSpPr>
          <p:cNvPr id="540676" name="Rectangle 4"/>
          <p:cNvSpPr>
            <a:spLocks noChangeArrowheads="1"/>
          </p:cNvSpPr>
          <p:nvPr/>
        </p:nvSpPr>
        <p:spPr bwMode="auto">
          <a:xfrm>
            <a:off x="1220788" y="2593013"/>
            <a:ext cx="9674224" cy="249299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SELECT TOP 50 e.FirstName, e.LastName,</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t.Name as Town, a.AddressText</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FROM Employees e</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JOIN</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Addresses a </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ON</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e.AddressID = a.AddressID</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JOIN</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Towns t </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ON</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a.TownID = t.TownID</a:t>
            </a:r>
            <a:endPar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ORDER BY e.FirstName ASC, e.LastName ASC</a:t>
            </a:r>
          </a:p>
        </p:txBody>
      </p:sp>
      <p:sp>
        <p:nvSpPr>
          <p:cNvPr id="2" name="Slide Number Placeholder 1"/>
          <p:cNvSpPr>
            <a:spLocks noGrp="1"/>
          </p:cNvSpPr>
          <p:nvPr>
            <p:ph type="sldNum" sz="quarter" idx="4"/>
          </p:nvPr>
        </p:nvSpPr>
        <p:spPr/>
        <p:txBody>
          <a:bodyPr/>
          <a:lstStyle/>
          <a:p>
            <a:fld id="{C014DD1E-5D91-48A3-AD6D-45FBA980D106}" type="slidenum">
              <a:rPr lang="en-US" smtClean="0"/>
              <a:pPr/>
              <a:t>30</a:t>
            </a:fld>
            <a:endParaRPr lang="en-US" dirty="0"/>
          </a:p>
        </p:txBody>
      </p:sp>
      <p:sp>
        <p:nvSpPr>
          <p:cNvPr id="9" name="TextBox 5"/>
          <p:cNvSpPr txBox="1"/>
          <p:nvPr/>
        </p:nvSpPr>
        <p:spPr>
          <a:xfrm>
            <a:off x="760412" y="6167735"/>
            <a:ext cx="10591800" cy="461665"/>
          </a:xfrm>
          <a:prstGeom prst="rect">
            <a:avLst/>
          </a:prstGeom>
          <a:noFill/>
        </p:spPr>
        <p:txBody>
          <a:bodyPr wrap="square" rtlCol="0">
            <a:spAutoFit/>
          </a:bodyPr>
          <a:lstStyle/>
          <a:p>
            <a:pPr algn="ctr"/>
            <a:r>
              <a:rPr lang="en-US" dirty="0"/>
              <a:t>Check your solution here: </a:t>
            </a:r>
            <a:r>
              <a:rPr lang="en-US" dirty="0">
                <a:hlinkClick r:id="rId3"/>
              </a:rPr>
              <a:t>https://judge.softuni.bg/Contests/Practice/Index/393#1</a:t>
            </a:r>
            <a:endParaRPr lang="en-US" dirty="0"/>
          </a:p>
        </p:txBody>
      </p:sp>
      <p:sp>
        <p:nvSpPr>
          <p:cNvPr id="11" name="AutoShape 7"/>
          <p:cNvSpPr>
            <a:spLocks noChangeArrowheads="1"/>
          </p:cNvSpPr>
          <p:nvPr/>
        </p:nvSpPr>
        <p:spPr bwMode="auto">
          <a:xfrm>
            <a:off x="8380412" y="3069610"/>
            <a:ext cx="2971800" cy="558485"/>
          </a:xfrm>
          <a:prstGeom prst="wedgeRoundRectCallout">
            <a:avLst>
              <a:gd name="adj1" fmla="val -45949"/>
              <a:gd name="adj2" fmla="val 8569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Employees</a:t>
            </a:r>
          </a:p>
        </p:txBody>
      </p:sp>
      <p:sp>
        <p:nvSpPr>
          <p:cNvPr id="12" name="AutoShape 7"/>
          <p:cNvSpPr>
            <a:spLocks noChangeArrowheads="1"/>
          </p:cNvSpPr>
          <p:nvPr/>
        </p:nvSpPr>
        <p:spPr bwMode="auto">
          <a:xfrm>
            <a:off x="8809023" y="5133053"/>
            <a:ext cx="2971800" cy="558485"/>
          </a:xfrm>
          <a:prstGeom prst="wedgeRoundRectCallout">
            <a:avLst>
              <a:gd name="adj1" fmla="val -73374"/>
              <a:gd name="adj2" fmla="val -156339"/>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Towns</a:t>
            </a:r>
          </a:p>
        </p:txBody>
      </p:sp>
      <p:sp>
        <p:nvSpPr>
          <p:cNvPr id="13" name="AutoShape 7"/>
          <p:cNvSpPr>
            <a:spLocks noChangeArrowheads="1"/>
          </p:cNvSpPr>
          <p:nvPr/>
        </p:nvSpPr>
        <p:spPr bwMode="auto">
          <a:xfrm>
            <a:off x="5534024" y="1708235"/>
            <a:ext cx="3276600" cy="558485"/>
          </a:xfrm>
          <a:prstGeom prst="wedgeRoundRectCallout">
            <a:avLst>
              <a:gd name="adj1" fmla="val -43720"/>
              <a:gd name="adj2" fmla="val 116542"/>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Cross Table Selection</a:t>
            </a:r>
          </a:p>
        </p:txBody>
      </p:sp>
    </p:spTree>
    <p:extLst>
      <p:ext uri="{BB962C8B-B14F-4D97-AF65-F5344CB8AC3E}">
        <p14:creationId xmlns:p14="http://schemas.microsoft.com/office/powerpoint/2010/main" val="1566841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1" name="Rectangle 3"/>
          <p:cNvSpPr>
            <a:spLocks noGrp="1" noChangeArrowheads="1"/>
          </p:cNvSpPr>
          <p:nvPr>
            <p:ph idx="1"/>
          </p:nvPr>
        </p:nvSpPr>
        <p:spPr/>
        <p:txBody>
          <a:bodyPr/>
          <a:lstStyle/>
          <a:p>
            <a:pPr>
              <a:lnSpc>
                <a:spcPct val="100000"/>
              </a:lnSpc>
            </a:pPr>
            <a:r>
              <a:rPr lang="en-US" dirty="0"/>
              <a:t>Find all employees that are in the "Sales" department. Use "</a:t>
            </a:r>
            <a:r>
              <a:rPr lang="en-US" noProof="1"/>
              <a:t>SoftUni</a:t>
            </a:r>
            <a:r>
              <a:rPr lang="en-US" dirty="0"/>
              <a:t>" database.</a:t>
            </a:r>
          </a:p>
          <a:p>
            <a:pPr lvl="1">
              <a:lnSpc>
                <a:spcPct val="100000"/>
              </a:lnSpc>
            </a:pPr>
            <a:r>
              <a:rPr lang="en-US" dirty="0"/>
              <a:t>Follow the specified format:</a:t>
            </a:r>
            <a:br>
              <a:rPr lang="en-US" dirty="0"/>
            </a:br>
            <a:br>
              <a:rPr lang="en-US" dirty="0"/>
            </a:br>
            <a:br>
              <a:rPr lang="en-US" dirty="0"/>
            </a:br>
            <a:br>
              <a:rPr lang="en-US" dirty="0"/>
            </a:br>
            <a:br>
              <a:rPr lang="en-US" dirty="0"/>
            </a:br>
            <a:endParaRPr lang="en-US" dirty="0"/>
          </a:p>
          <a:p>
            <a:pPr lvl="1">
              <a:lnSpc>
                <a:spcPct val="100000"/>
              </a:lnSpc>
            </a:pPr>
            <a:r>
              <a:rPr lang="en-US" dirty="0"/>
              <a:t>Order them by </a:t>
            </a:r>
            <a:r>
              <a:rPr lang="en-US" noProof="1"/>
              <a:t>EmployeeID</a:t>
            </a:r>
            <a:r>
              <a:rPr lang="en-US" dirty="0"/>
              <a:t>.</a:t>
            </a:r>
          </a:p>
        </p:txBody>
      </p:sp>
      <p:sp>
        <p:nvSpPr>
          <p:cNvPr id="544770" name="Rectangle 2"/>
          <p:cNvSpPr>
            <a:spLocks noGrp="1" noChangeArrowheads="1"/>
          </p:cNvSpPr>
          <p:nvPr>
            <p:ph type="title"/>
          </p:nvPr>
        </p:nvSpPr>
        <p:spPr/>
        <p:txBody>
          <a:bodyPr/>
          <a:lstStyle/>
          <a:p>
            <a:r>
              <a:rPr lang="en-US" dirty="0"/>
              <a:t>Problem: Sales Employees</a:t>
            </a:r>
          </a:p>
        </p:txBody>
      </p:sp>
      <p:sp>
        <p:nvSpPr>
          <p:cNvPr id="2" name="Slide Number Placeholder 1"/>
          <p:cNvSpPr>
            <a:spLocks noGrp="1"/>
          </p:cNvSpPr>
          <p:nvPr>
            <p:ph type="sldNum" sz="quarter" idx="4"/>
          </p:nvPr>
        </p:nvSpPr>
        <p:spPr/>
        <p:txBody>
          <a:bodyPr/>
          <a:lstStyle/>
          <a:p>
            <a:fld id="{C014DD1E-5D91-48A3-AD6D-45FBA980D106}" type="slidenum">
              <a:rPr lang="en-US" smtClean="0"/>
              <a:pPr/>
              <a:t>31</a:t>
            </a:fld>
            <a:endParaRPr lang="en-US" dirty="0"/>
          </a:p>
        </p:txBody>
      </p:sp>
      <p:sp>
        <p:nvSpPr>
          <p:cNvPr id="7" name="TextBox 5"/>
          <p:cNvSpPr txBox="1"/>
          <p:nvPr/>
        </p:nvSpPr>
        <p:spPr>
          <a:xfrm>
            <a:off x="760412" y="6167735"/>
            <a:ext cx="10591800" cy="461665"/>
          </a:xfrm>
          <a:prstGeom prst="rect">
            <a:avLst/>
          </a:prstGeom>
          <a:noFill/>
        </p:spPr>
        <p:txBody>
          <a:bodyPr wrap="square" rtlCol="0">
            <a:spAutoFit/>
          </a:bodyPr>
          <a:lstStyle/>
          <a:p>
            <a:pPr algn="ctr"/>
            <a:r>
              <a:rPr lang="en-US" dirty="0"/>
              <a:t>Check your solution here: </a:t>
            </a:r>
            <a:r>
              <a:rPr lang="en-US" dirty="0">
                <a:hlinkClick r:id="rId3"/>
              </a:rPr>
              <a:t>https://judge.softuni.bg/Contests/Practice/Index/393#2</a:t>
            </a:r>
            <a:endParaRPr lang="en-US" dirty="0"/>
          </a:p>
        </p:txBody>
      </p:sp>
      <p:pic>
        <p:nvPicPr>
          <p:cNvPr id="4" name="Картина 3"/>
          <p:cNvPicPr>
            <a:picLocks noChangeAspect="1"/>
          </p:cNvPicPr>
          <p:nvPr/>
        </p:nvPicPr>
        <p:blipFill>
          <a:blip r:embed="rId4"/>
          <a:stretch>
            <a:fillRect/>
          </a:stretch>
        </p:blipFill>
        <p:spPr>
          <a:xfrm>
            <a:off x="1141412" y="3124200"/>
            <a:ext cx="7315200" cy="2004447"/>
          </a:xfrm>
          <a:prstGeom prst="rect">
            <a:avLst/>
          </a:prstGeom>
        </p:spPr>
      </p:pic>
    </p:spTree>
    <p:extLst>
      <p:ext uri="{BB962C8B-B14F-4D97-AF65-F5344CB8AC3E}">
        <p14:creationId xmlns:p14="http://schemas.microsoft.com/office/powerpoint/2010/main" val="3254288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2"/>
          <p:cNvSpPr>
            <a:spLocks noGrp="1" noChangeArrowheads="1"/>
          </p:cNvSpPr>
          <p:nvPr>
            <p:ph type="title"/>
          </p:nvPr>
        </p:nvSpPr>
        <p:spPr/>
        <p:txBody>
          <a:bodyPr/>
          <a:lstStyle/>
          <a:p>
            <a:r>
              <a:rPr lang="en-US" dirty="0"/>
              <a:t>Solution: Sales Employees</a:t>
            </a:r>
          </a:p>
        </p:txBody>
      </p:sp>
      <p:sp>
        <p:nvSpPr>
          <p:cNvPr id="544772" name="Rectangle 4"/>
          <p:cNvSpPr>
            <a:spLocks noChangeArrowheads="1"/>
          </p:cNvSpPr>
          <p:nvPr/>
        </p:nvSpPr>
        <p:spPr bwMode="auto">
          <a:xfrm>
            <a:off x="1279744" y="2383810"/>
            <a:ext cx="9615267" cy="289310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SELECT e.EmployeeID, e.FirstName, e.LastName, </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d.Name AS DepartmentName</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FROM Employees e </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INNER JOIN</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Departments d </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ON</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e.DepartmentID = d.DepartmentID</a:t>
            </a:r>
          </a:p>
          <a:p>
            <a:pPr eaLnBrk="0" hangingPunct="0">
              <a:buClr>
                <a:schemeClr val="accent5">
                  <a:lumMod val="40000"/>
                  <a:lumOff val="60000"/>
                </a:schemeClr>
              </a:buClr>
              <a:buSzPct val="70000"/>
            </a:pP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WHERE</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d.Name = 'Sales'</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ORDER BY e.EmployeeID</a:t>
            </a:r>
          </a:p>
        </p:txBody>
      </p:sp>
      <p:sp>
        <p:nvSpPr>
          <p:cNvPr id="2" name="Slide Number Placeholder 1"/>
          <p:cNvSpPr>
            <a:spLocks noGrp="1"/>
          </p:cNvSpPr>
          <p:nvPr>
            <p:ph type="sldNum" sz="quarter" idx="4"/>
          </p:nvPr>
        </p:nvSpPr>
        <p:spPr/>
        <p:txBody>
          <a:bodyPr/>
          <a:lstStyle/>
          <a:p>
            <a:fld id="{C014DD1E-5D91-48A3-AD6D-45FBA980D106}" type="slidenum">
              <a:rPr lang="en-US" smtClean="0"/>
              <a:pPr/>
              <a:t>32</a:t>
            </a:fld>
            <a:endParaRPr lang="en-US" dirty="0"/>
          </a:p>
        </p:txBody>
      </p:sp>
      <p:sp>
        <p:nvSpPr>
          <p:cNvPr id="9" name="TextBox 5"/>
          <p:cNvSpPr txBox="1"/>
          <p:nvPr/>
        </p:nvSpPr>
        <p:spPr>
          <a:xfrm>
            <a:off x="760412" y="6167735"/>
            <a:ext cx="10591800" cy="461665"/>
          </a:xfrm>
          <a:prstGeom prst="rect">
            <a:avLst/>
          </a:prstGeom>
          <a:noFill/>
        </p:spPr>
        <p:txBody>
          <a:bodyPr wrap="square" rtlCol="0">
            <a:spAutoFit/>
          </a:bodyPr>
          <a:lstStyle/>
          <a:p>
            <a:pPr algn="ctr"/>
            <a:r>
              <a:rPr lang="en-US" dirty="0"/>
              <a:t>Check your solution here: </a:t>
            </a:r>
            <a:r>
              <a:rPr lang="en-US" dirty="0">
                <a:hlinkClick r:id="rId3"/>
              </a:rPr>
              <a:t>https://judge.softuni.bg/Contests/Practice/Index/393#2</a:t>
            </a:r>
            <a:endParaRPr lang="en-US" dirty="0"/>
          </a:p>
        </p:txBody>
      </p:sp>
      <p:sp>
        <p:nvSpPr>
          <p:cNvPr id="12" name="AutoShape 7"/>
          <p:cNvSpPr>
            <a:spLocks noChangeArrowheads="1"/>
          </p:cNvSpPr>
          <p:nvPr/>
        </p:nvSpPr>
        <p:spPr bwMode="auto">
          <a:xfrm>
            <a:off x="5865812" y="1488223"/>
            <a:ext cx="3276600" cy="558485"/>
          </a:xfrm>
          <a:prstGeom prst="wedgeRoundRectCallout">
            <a:avLst>
              <a:gd name="adj1" fmla="val -46956"/>
              <a:gd name="adj2" fmla="val 11891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Cross Table Selection</a:t>
            </a:r>
          </a:p>
        </p:txBody>
      </p:sp>
      <p:sp>
        <p:nvSpPr>
          <p:cNvPr id="13" name="AutoShape 7"/>
          <p:cNvSpPr>
            <a:spLocks noChangeArrowheads="1"/>
          </p:cNvSpPr>
          <p:nvPr/>
        </p:nvSpPr>
        <p:spPr bwMode="auto">
          <a:xfrm>
            <a:off x="8128112" y="3313133"/>
            <a:ext cx="3276600" cy="558485"/>
          </a:xfrm>
          <a:prstGeom prst="wedgeRoundRectCallout">
            <a:avLst>
              <a:gd name="adj1" fmla="val -42507"/>
              <a:gd name="adj2" fmla="val 8569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Departments</a:t>
            </a:r>
          </a:p>
        </p:txBody>
      </p:sp>
      <p:sp>
        <p:nvSpPr>
          <p:cNvPr id="14" name="AutoShape 7"/>
          <p:cNvSpPr>
            <a:spLocks noChangeArrowheads="1"/>
          </p:cNvSpPr>
          <p:nvPr/>
        </p:nvSpPr>
        <p:spPr bwMode="auto">
          <a:xfrm>
            <a:off x="5872691" y="5055527"/>
            <a:ext cx="2819400" cy="558485"/>
          </a:xfrm>
          <a:prstGeom prst="wedgeRoundRectCallout">
            <a:avLst>
              <a:gd name="adj1" fmla="val -61445"/>
              <a:gd name="adj2" fmla="val -11718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WHERE Precicate</a:t>
            </a:r>
          </a:p>
        </p:txBody>
      </p:sp>
    </p:spTree>
    <p:extLst>
      <p:ext uri="{BB962C8B-B14F-4D97-AF65-F5344CB8AC3E}">
        <p14:creationId xmlns:p14="http://schemas.microsoft.com/office/powerpoint/2010/main" val="3577375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6819" name="Rectangle 3"/>
          <p:cNvSpPr>
            <a:spLocks noGrp="1" noChangeArrowheads="1"/>
          </p:cNvSpPr>
          <p:nvPr>
            <p:ph idx="1"/>
          </p:nvPr>
        </p:nvSpPr>
        <p:spPr/>
        <p:txBody>
          <a:bodyPr>
            <a:normAutofit/>
          </a:bodyPr>
          <a:lstStyle/>
          <a:p>
            <a:pPr>
              <a:lnSpc>
                <a:spcPct val="100000"/>
              </a:lnSpc>
            </a:pPr>
            <a:r>
              <a:rPr lang="en-US" dirty="0"/>
              <a:t>Show all employees that:</a:t>
            </a:r>
          </a:p>
          <a:p>
            <a:pPr lvl="1">
              <a:lnSpc>
                <a:spcPct val="100000"/>
              </a:lnSpc>
            </a:pPr>
            <a:r>
              <a:rPr lang="en-US" dirty="0"/>
              <a:t>Are hired after 1/1/1999</a:t>
            </a:r>
          </a:p>
          <a:p>
            <a:pPr lvl="1">
              <a:lnSpc>
                <a:spcPct val="100000"/>
              </a:lnSpc>
            </a:pPr>
            <a:r>
              <a:rPr lang="en-US" dirty="0"/>
              <a:t>Are either in "Sales" or "Finance" department</a:t>
            </a:r>
            <a:br>
              <a:rPr lang="en-US" dirty="0"/>
            </a:br>
            <a:br>
              <a:rPr lang="en-US" dirty="0"/>
            </a:br>
            <a:br>
              <a:rPr lang="en-US" dirty="0"/>
            </a:br>
            <a:br>
              <a:rPr lang="en-US" dirty="0"/>
            </a:br>
            <a:br>
              <a:rPr lang="en-US" dirty="0"/>
            </a:br>
            <a:endParaRPr lang="en-US" dirty="0"/>
          </a:p>
          <a:p>
            <a:pPr lvl="1">
              <a:lnSpc>
                <a:spcPct val="100000"/>
              </a:lnSpc>
            </a:pPr>
            <a:r>
              <a:rPr lang="en-US" dirty="0"/>
              <a:t>Sorted by </a:t>
            </a:r>
            <a:r>
              <a:rPr lang="en-US" noProof="1"/>
              <a:t>HireDate</a:t>
            </a:r>
            <a:r>
              <a:rPr lang="en-US" dirty="0"/>
              <a:t> (ascending).</a:t>
            </a:r>
          </a:p>
        </p:txBody>
      </p:sp>
      <p:sp>
        <p:nvSpPr>
          <p:cNvPr id="1186818" name="Rectangle 2"/>
          <p:cNvSpPr>
            <a:spLocks noGrp="1" noChangeArrowheads="1"/>
          </p:cNvSpPr>
          <p:nvPr>
            <p:ph type="title"/>
          </p:nvPr>
        </p:nvSpPr>
        <p:spPr/>
        <p:txBody>
          <a:bodyPr/>
          <a:lstStyle/>
          <a:p>
            <a:r>
              <a:rPr lang="en-US" dirty="0"/>
              <a:t>Problem: Employees Hired After</a:t>
            </a:r>
          </a:p>
        </p:txBody>
      </p:sp>
      <p:sp>
        <p:nvSpPr>
          <p:cNvPr id="2" name="Slide Number Placeholder 1"/>
          <p:cNvSpPr>
            <a:spLocks noGrp="1"/>
          </p:cNvSpPr>
          <p:nvPr>
            <p:ph type="sldNum" sz="quarter" idx="4"/>
          </p:nvPr>
        </p:nvSpPr>
        <p:spPr/>
        <p:txBody>
          <a:bodyPr/>
          <a:lstStyle/>
          <a:p>
            <a:fld id="{C014DD1E-5D91-48A3-AD6D-45FBA980D106}" type="slidenum">
              <a:rPr lang="en-US" smtClean="0"/>
              <a:pPr/>
              <a:t>33</a:t>
            </a:fld>
            <a:endParaRPr lang="en-US" dirty="0"/>
          </a:p>
        </p:txBody>
      </p:sp>
      <p:sp>
        <p:nvSpPr>
          <p:cNvPr id="7" name="TextBox 5"/>
          <p:cNvSpPr txBox="1"/>
          <p:nvPr/>
        </p:nvSpPr>
        <p:spPr>
          <a:xfrm>
            <a:off x="760412" y="6167735"/>
            <a:ext cx="10591800" cy="461665"/>
          </a:xfrm>
          <a:prstGeom prst="rect">
            <a:avLst/>
          </a:prstGeom>
          <a:noFill/>
        </p:spPr>
        <p:txBody>
          <a:bodyPr wrap="square" rtlCol="0">
            <a:spAutoFit/>
          </a:bodyPr>
          <a:lstStyle/>
          <a:p>
            <a:pPr algn="ctr"/>
            <a:r>
              <a:rPr lang="en-US" dirty="0"/>
              <a:t>Check your solution here: </a:t>
            </a:r>
            <a:r>
              <a:rPr lang="en-US" dirty="0">
                <a:hlinkClick r:id="rId3"/>
              </a:rPr>
              <a:t>https://judge.softuni.bg/Contests/Practice/Index/393#5</a:t>
            </a:r>
            <a:endParaRPr lang="en-US" dirty="0"/>
          </a:p>
        </p:txBody>
      </p:sp>
      <p:pic>
        <p:nvPicPr>
          <p:cNvPr id="8" name="Picture 2" descr="document, file, preview, search, zoom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4831" y="3566160"/>
            <a:ext cx="1828800" cy="1828800"/>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Картина 3"/>
          <p:cNvPicPr>
            <a:picLocks noChangeAspect="1"/>
          </p:cNvPicPr>
          <p:nvPr/>
        </p:nvPicPr>
        <p:blipFill>
          <a:blip r:embed="rId5"/>
          <a:stretch>
            <a:fillRect/>
          </a:stretch>
        </p:blipFill>
        <p:spPr>
          <a:xfrm>
            <a:off x="760412" y="3549227"/>
            <a:ext cx="7529023" cy="1623907"/>
          </a:xfrm>
          <a:prstGeom prst="rect">
            <a:avLst/>
          </a:prstGeom>
        </p:spPr>
      </p:pic>
    </p:spTree>
    <p:extLst>
      <p:ext uri="{BB962C8B-B14F-4D97-AF65-F5344CB8AC3E}">
        <p14:creationId xmlns:p14="http://schemas.microsoft.com/office/powerpoint/2010/main" val="3964139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6818" name="Rectangle 2"/>
          <p:cNvSpPr>
            <a:spLocks noGrp="1" noChangeArrowheads="1"/>
          </p:cNvSpPr>
          <p:nvPr>
            <p:ph type="title"/>
          </p:nvPr>
        </p:nvSpPr>
        <p:spPr/>
        <p:txBody>
          <a:bodyPr/>
          <a:lstStyle/>
          <a:p>
            <a:r>
              <a:rPr lang="en-US" dirty="0"/>
              <a:t>Solution: Employees Hired After</a:t>
            </a:r>
          </a:p>
        </p:txBody>
      </p:sp>
      <p:sp>
        <p:nvSpPr>
          <p:cNvPr id="1186820" name="Rectangle 4"/>
          <p:cNvSpPr>
            <a:spLocks noChangeArrowheads="1"/>
          </p:cNvSpPr>
          <p:nvPr/>
        </p:nvSpPr>
        <p:spPr bwMode="auto">
          <a:xfrm>
            <a:off x="1293812" y="2047660"/>
            <a:ext cx="9601198" cy="329320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SELECT e.FirstName, e.LastName, e.HireDate,</a:t>
            </a:r>
            <a:b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b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d.Name as DeptName</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FROM Employees e</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INNER JOIN Departments d</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ON (</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e.DepartmentId = d.DepartmentId</a:t>
            </a:r>
          </a:p>
          <a:p>
            <a:pPr eaLnBrk="0" hangingPunct="0">
              <a:buClr>
                <a:schemeClr val="accent5">
                  <a:lumMod val="40000"/>
                  <a:lumOff val="60000"/>
                </a:schemeClr>
              </a:buClr>
              <a:buSzPct val="70000"/>
            </a:pP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AND e.HireDate &gt; '1/1/1999'</a:t>
            </a:r>
          </a:p>
          <a:p>
            <a:pPr eaLnBrk="0" hangingPunct="0">
              <a:buClr>
                <a:schemeClr val="accent5">
                  <a:lumMod val="40000"/>
                  <a:lumOff val="60000"/>
                </a:schemeClr>
              </a:buClr>
              <a:buSzPct val="70000"/>
            </a:pP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AND d.Name IN ('Sales', 'Finance')</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ORDER BY e.HireDate ASC</a:t>
            </a:r>
          </a:p>
        </p:txBody>
      </p:sp>
      <p:sp>
        <p:nvSpPr>
          <p:cNvPr id="2" name="Slide Number Placeholder 1"/>
          <p:cNvSpPr>
            <a:spLocks noGrp="1"/>
          </p:cNvSpPr>
          <p:nvPr>
            <p:ph type="sldNum" sz="quarter" idx="4"/>
          </p:nvPr>
        </p:nvSpPr>
        <p:spPr/>
        <p:txBody>
          <a:bodyPr/>
          <a:lstStyle/>
          <a:p>
            <a:fld id="{C014DD1E-5D91-48A3-AD6D-45FBA980D106}" type="slidenum">
              <a:rPr lang="en-US" smtClean="0"/>
              <a:pPr/>
              <a:t>34</a:t>
            </a:fld>
            <a:endParaRPr lang="en-US" dirty="0"/>
          </a:p>
        </p:txBody>
      </p:sp>
      <p:sp>
        <p:nvSpPr>
          <p:cNvPr id="9" name="AutoShape 7"/>
          <p:cNvSpPr>
            <a:spLocks noChangeArrowheads="1"/>
          </p:cNvSpPr>
          <p:nvPr/>
        </p:nvSpPr>
        <p:spPr bwMode="auto">
          <a:xfrm>
            <a:off x="3960812" y="1219200"/>
            <a:ext cx="3276600" cy="558485"/>
          </a:xfrm>
          <a:prstGeom prst="wedgeRoundRectCallout">
            <a:avLst>
              <a:gd name="adj1" fmla="val -43720"/>
              <a:gd name="adj2" fmla="val 116542"/>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Cross Table Selection</a:t>
            </a:r>
          </a:p>
        </p:txBody>
      </p:sp>
      <p:sp>
        <p:nvSpPr>
          <p:cNvPr id="10" name="AutoShape 7"/>
          <p:cNvSpPr>
            <a:spLocks noChangeArrowheads="1"/>
          </p:cNvSpPr>
          <p:nvPr/>
        </p:nvSpPr>
        <p:spPr bwMode="auto">
          <a:xfrm>
            <a:off x="6475412" y="5277777"/>
            <a:ext cx="3657601" cy="558485"/>
          </a:xfrm>
          <a:prstGeom prst="wedgeRoundRectCallout">
            <a:avLst>
              <a:gd name="adj1" fmla="val -50596"/>
              <a:gd name="adj2" fmla="val -116001"/>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Complex Join Condition</a:t>
            </a:r>
          </a:p>
        </p:txBody>
      </p:sp>
      <p:sp>
        <p:nvSpPr>
          <p:cNvPr id="11" name="TextBox 5"/>
          <p:cNvSpPr txBox="1"/>
          <p:nvPr/>
        </p:nvSpPr>
        <p:spPr>
          <a:xfrm>
            <a:off x="760412" y="6167735"/>
            <a:ext cx="10591800" cy="461665"/>
          </a:xfrm>
          <a:prstGeom prst="rect">
            <a:avLst/>
          </a:prstGeom>
          <a:noFill/>
        </p:spPr>
        <p:txBody>
          <a:bodyPr wrap="square" rtlCol="0">
            <a:spAutoFit/>
          </a:bodyPr>
          <a:lstStyle/>
          <a:p>
            <a:pPr algn="ctr"/>
            <a:r>
              <a:rPr lang="en-US" dirty="0"/>
              <a:t>Check your solution here: </a:t>
            </a:r>
            <a:r>
              <a:rPr lang="en-US" dirty="0">
                <a:hlinkClick r:id="rId3"/>
              </a:rPr>
              <a:t>https://judge.softuni.bg/Contests/Practice/Index/393#5</a:t>
            </a:r>
            <a:endParaRPr lang="en-US" dirty="0"/>
          </a:p>
        </p:txBody>
      </p:sp>
    </p:spTree>
    <p:extLst>
      <p:ext uri="{BB962C8B-B14F-4D97-AF65-F5344CB8AC3E}">
        <p14:creationId xmlns:p14="http://schemas.microsoft.com/office/powerpoint/2010/main" val="183312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8035" name="Rectangle 3"/>
          <p:cNvSpPr>
            <a:spLocks noGrp="1" noChangeArrowheads="1"/>
          </p:cNvSpPr>
          <p:nvPr>
            <p:ph idx="1"/>
          </p:nvPr>
        </p:nvSpPr>
        <p:spPr/>
        <p:txBody>
          <a:bodyPr/>
          <a:lstStyle/>
          <a:p>
            <a:pPr>
              <a:lnSpc>
                <a:spcPct val="100000"/>
              </a:lnSpc>
            </a:pPr>
            <a:r>
              <a:rPr lang="en-US" dirty="0"/>
              <a:t>Display information about employee's manager and employee's department .</a:t>
            </a:r>
          </a:p>
          <a:p>
            <a:pPr lvl="1">
              <a:lnSpc>
                <a:spcPct val="100000"/>
              </a:lnSpc>
            </a:pPr>
            <a:r>
              <a:rPr lang="en-US" dirty="0"/>
              <a:t>Show only the first 50 employees.</a:t>
            </a:r>
          </a:p>
          <a:p>
            <a:pPr lvl="1">
              <a:lnSpc>
                <a:spcPct val="100000"/>
              </a:lnSpc>
            </a:pPr>
            <a:r>
              <a:rPr lang="en-US" dirty="0"/>
              <a:t>The exact format is shown below:</a:t>
            </a:r>
            <a:br>
              <a:rPr lang="en-US" dirty="0"/>
            </a:br>
            <a:br>
              <a:rPr lang="en-US" dirty="0"/>
            </a:br>
            <a:br>
              <a:rPr lang="en-US" dirty="0"/>
            </a:br>
            <a:br>
              <a:rPr lang="en-US" dirty="0"/>
            </a:br>
            <a:endParaRPr lang="en-US" dirty="0"/>
          </a:p>
          <a:p>
            <a:pPr lvl="1">
              <a:lnSpc>
                <a:spcPct val="100000"/>
              </a:lnSpc>
            </a:pPr>
            <a:r>
              <a:rPr lang="en-US" dirty="0"/>
              <a:t>Sort by </a:t>
            </a:r>
            <a:r>
              <a:rPr lang="en-US" noProof="1"/>
              <a:t>EmployeeID (ascending)</a:t>
            </a:r>
            <a:r>
              <a:rPr lang="en-US" dirty="0"/>
              <a:t>.</a:t>
            </a:r>
          </a:p>
          <a:p>
            <a:pPr lvl="1">
              <a:lnSpc>
                <a:spcPct val="100000"/>
              </a:lnSpc>
            </a:pPr>
            <a:endParaRPr lang="en-US" dirty="0"/>
          </a:p>
        </p:txBody>
      </p:sp>
      <p:sp>
        <p:nvSpPr>
          <p:cNvPr id="1068034" name="Rectangle 2"/>
          <p:cNvSpPr>
            <a:spLocks noGrp="1" noChangeArrowheads="1"/>
          </p:cNvSpPr>
          <p:nvPr>
            <p:ph type="title"/>
          </p:nvPr>
        </p:nvSpPr>
        <p:spPr/>
        <p:txBody>
          <a:bodyPr/>
          <a:lstStyle/>
          <a:p>
            <a:r>
              <a:rPr lang="en-US" dirty="0"/>
              <a:t>Problem: Employee Summary</a:t>
            </a:r>
          </a:p>
        </p:txBody>
      </p:sp>
      <p:sp>
        <p:nvSpPr>
          <p:cNvPr id="2" name="Slide Number Placeholder 1"/>
          <p:cNvSpPr>
            <a:spLocks noGrp="1"/>
          </p:cNvSpPr>
          <p:nvPr>
            <p:ph type="sldNum" sz="quarter" idx="4"/>
          </p:nvPr>
        </p:nvSpPr>
        <p:spPr/>
        <p:txBody>
          <a:bodyPr/>
          <a:lstStyle/>
          <a:p>
            <a:fld id="{C014DD1E-5D91-48A3-AD6D-45FBA980D106}" type="slidenum">
              <a:rPr lang="en-US" smtClean="0"/>
              <a:pPr/>
              <a:t>35</a:t>
            </a:fld>
            <a:endParaRPr lang="en-US" dirty="0"/>
          </a:p>
        </p:txBody>
      </p:sp>
      <p:sp>
        <p:nvSpPr>
          <p:cNvPr id="6" name="TextBox 5"/>
          <p:cNvSpPr txBox="1"/>
          <p:nvPr/>
        </p:nvSpPr>
        <p:spPr>
          <a:xfrm>
            <a:off x="760412" y="6167735"/>
            <a:ext cx="10591800" cy="461665"/>
          </a:xfrm>
          <a:prstGeom prst="rect">
            <a:avLst/>
          </a:prstGeom>
          <a:noFill/>
        </p:spPr>
        <p:txBody>
          <a:bodyPr wrap="square" rtlCol="0">
            <a:spAutoFit/>
          </a:bodyPr>
          <a:lstStyle/>
          <a:p>
            <a:pPr algn="ctr"/>
            <a:r>
              <a:rPr lang="en-US" dirty="0"/>
              <a:t>Check your solution here: </a:t>
            </a:r>
            <a:r>
              <a:rPr lang="en-US" dirty="0">
                <a:hlinkClick r:id="rId3"/>
              </a:rPr>
              <a:t>https://judge.softuni.bg/Contests/Practice/Index/393#9</a:t>
            </a:r>
            <a:endParaRPr lang="en-US" dirty="0"/>
          </a:p>
        </p:txBody>
      </p:sp>
      <p:pic>
        <p:nvPicPr>
          <p:cNvPr id="3" name="Картина 2"/>
          <p:cNvPicPr>
            <a:picLocks noChangeAspect="1"/>
          </p:cNvPicPr>
          <p:nvPr/>
        </p:nvPicPr>
        <p:blipFill>
          <a:blip r:embed="rId4"/>
          <a:stretch>
            <a:fillRect/>
          </a:stretch>
        </p:blipFill>
        <p:spPr>
          <a:xfrm>
            <a:off x="913638" y="3657600"/>
            <a:ext cx="6609551" cy="1757363"/>
          </a:xfrm>
          <a:prstGeom prst="rect">
            <a:avLst/>
          </a:prstGeom>
        </p:spPr>
      </p:pic>
      <p:pic>
        <p:nvPicPr>
          <p:cNvPr id="7" name="Picture 2" descr="document, file, preview, search, zoom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7612" y="1905000"/>
            <a:ext cx="1828800" cy="1828800"/>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4" descr="application, desktop, development, programming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35970" y="4358072"/>
            <a:ext cx="1744842" cy="174484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535510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Rectangle 2"/>
          <p:cNvSpPr>
            <a:spLocks noGrp="1" noChangeArrowheads="1"/>
          </p:cNvSpPr>
          <p:nvPr>
            <p:ph type="title"/>
          </p:nvPr>
        </p:nvSpPr>
        <p:spPr/>
        <p:txBody>
          <a:bodyPr/>
          <a:lstStyle/>
          <a:p>
            <a:r>
              <a:rPr lang="en-US" dirty="0"/>
              <a:t>Solution: Employee Summary</a:t>
            </a:r>
          </a:p>
        </p:txBody>
      </p:sp>
      <p:sp>
        <p:nvSpPr>
          <p:cNvPr id="540676" name="Rectangle 4"/>
          <p:cNvSpPr>
            <a:spLocks noChangeArrowheads="1"/>
          </p:cNvSpPr>
          <p:nvPr/>
        </p:nvSpPr>
        <p:spPr bwMode="auto">
          <a:xfrm>
            <a:off x="989012" y="1488281"/>
            <a:ext cx="9674224" cy="409342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r>
              <a:rPr lang="en-US" sz="2600" b="1" noProof="1">
                <a:effectLst>
                  <a:outerShdw blurRad="38100" dist="38100" dir="2700000" algn="tl">
                    <a:srgbClr val="000000">
                      <a:alpha val="43137"/>
                    </a:srgbClr>
                  </a:outerShdw>
                </a:effectLst>
              </a:rPr>
              <a:t>SELECT </a:t>
            </a:r>
            <a:r>
              <a:rPr lang="en-US" sz="2600" b="1" noProof="1">
                <a:solidFill>
                  <a:schemeClr val="tx2">
                    <a:lumMod val="75000"/>
                  </a:schemeClr>
                </a:solidFill>
                <a:effectLst>
                  <a:outerShdw blurRad="38100" dist="38100" dir="2700000" algn="tl">
                    <a:srgbClr val="000000">
                      <a:alpha val="43137"/>
                    </a:srgbClr>
                  </a:outerShdw>
                </a:effectLst>
              </a:rPr>
              <a:t>TOP 50</a:t>
            </a:r>
            <a:r>
              <a:rPr lang="en-US" sz="2600" b="1" noProof="1">
                <a:effectLst>
                  <a:outerShdw blurRad="38100" dist="38100" dir="2700000" algn="tl">
                    <a:srgbClr val="000000">
                      <a:alpha val="43137"/>
                    </a:srgbClr>
                  </a:outerShdw>
                </a:effectLst>
              </a:rPr>
              <a:t> </a:t>
            </a:r>
          </a:p>
          <a:p>
            <a:r>
              <a:rPr lang="en-US" sz="2600" b="1" noProof="1">
                <a:effectLst>
                  <a:outerShdw blurRad="38100" dist="38100" dir="2700000" algn="tl">
                    <a:srgbClr val="000000">
                      <a:alpha val="43137"/>
                    </a:srgbClr>
                  </a:outerShdw>
                </a:effectLst>
              </a:rPr>
              <a:t>  e.EmployeeID, </a:t>
            </a:r>
          </a:p>
          <a:p>
            <a:r>
              <a:rPr lang="en-US" sz="2600" b="1" noProof="1">
                <a:effectLst>
                  <a:outerShdw blurRad="38100" dist="38100" dir="2700000" algn="tl">
                    <a:srgbClr val="000000">
                      <a:alpha val="43137"/>
                    </a:srgbClr>
                  </a:outerShdw>
                </a:effectLst>
              </a:rPr>
              <a:t>  e.FirstName + ' ' + e.LastName AS EmployeeName, </a:t>
            </a:r>
          </a:p>
          <a:p>
            <a:r>
              <a:rPr lang="en-US" sz="2600" b="1" noProof="1">
                <a:effectLst>
                  <a:outerShdw blurRad="38100" dist="38100" dir="2700000" algn="tl">
                    <a:srgbClr val="000000">
                      <a:alpha val="43137"/>
                    </a:srgbClr>
                  </a:outerShdw>
                </a:effectLst>
              </a:rPr>
              <a:t>  m.FirstName + ' ' + m. LastName AS ManagerName,</a:t>
            </a:r>
          </a:p>
          <a:p>
            <a:r>
              <a:rPr lang="en-US" sz="2600" b="1" noProof="1">
                <a:effectLst>
                  <a:outerShdw blurRad="38100" dist="38100" dir="2700000" algn="tl">
                    <a:srgbClr val="000000">
                      <a:alpha val="43137"/>
                    </a:srgbClr>
                  </a:outerShdw>
                </a:effectLst>
              </a:rPr>
              <a:t>  d.Name AS DepartmentName</a:t>
            </a:r>
          </a:p>
          <a:p>
            <a:r>
              <a:rPr lang="en-US" sz="2600" b="1" noProof="1">
                <a:effectLst>
                  <a:outerShdw blurRad="38100" dist="38100" dir="2700000" algn="tl">
                    <a:srgbClr val="000000">
                      <a:alpha val="43137"/>
                    </a:srgbClr>
                  </a:outerShdw>
                </a:effectLst>
              </a:rPr>
              <a:t>FROM Employees AS e</a:t>
            </a:r>
          </a:p>
          <a:p>
            <a:r>
              <a:rPr lang="en-US" sz="2600" b="1" noProof="1">
                <a:effectLst>
                  <a:outerShdw blurRad="38100" dist="38100" dir="2700000" algn="tl">
                    <a:srgbClr val="000000">
                      <a:alpha val="43137"/>
                    </a:srgbClr>
                  </a:outerShdw>
                </a:effectLst>
              </a:rPr>
              <a:t>  </a:t>
            </a:r>
            <a:r>
              <a:rPr lang="en-US" sz="2600" b="1" noProof="1">
                <a:solidFill>
                  <a:schemeClr val="tx2">
                    <a:lumMod val="75000"/>
                  </a:schemeClr>
                </a:solidFill>
                <a:effectLst>
                  <a:outerShdw blurRad="38100" dist="38100" dir="2700000" algn="tl">
                    <a:srgbClr val="000000">
                      <a:alpha val="43137"/>
                    </a:srgbClr>
                  </a:outerShdw>
                </a:effectLst>
              </a:rPr>
              <a:t>LEFT JOIN </a:t>
            </a:r>
            <a:r>
              <a:rPr lang="en-US" sz="2600" b="1" noProof="1">
                <a:effectLst>
                  <a:outerShdw blurRad="38100" dist="38100" dir="2700000" algn="tl">
                    <a:srgbClr val="000000">
                      <a:alpha val="43137"/>
                    </a:srgbClr>
                  </a:outerShdw>
                </a:effectLst>
              </a:rPr>
              <a:t>Employees AS m </a:t>
            </a:r>
            <a:r>
              <a:rPr lang="en-US" sz="2600" b="1" noProof="1">
                <a:solidFill>
                  <a:schemeClr val="tx2">
                    <a:lumMod val="75000"/>
                  </a:schemeClr>
                </a:solidFill>
                <a:effectLst>
                  <a:outerShdw blurRad="38100" dist="38100" dir="2700000" algn="tl">
                    <a:srgbClr val="000000">
                      <a:alpha val="43137"/>
                    </a:srgbClr>
                  </a:outerShdw>
                </a:effectLst>
              </a:rPr>
              <a:t>ON</a:t>
            </a:r>
            <a:r>
              <a:rPr lang="en-US" sz="2600" b="1" noProof="1">
                <a:effectLst>
                  <a:outerShdw blurRad="38100" dist="38100" dir="2700000" algn="tl">
                    <a:srgbClr val="000000">
                      <a:alpha val="43137"/>
                    </a:srgbClr>
                  </a:outerShdw>
                </a:effectLst>
              </a:rPr>
              <a:t> m.EmployeeID = e.ManagerID</a:t>
            </a:r>
          </a:p>
          <a:p>
            <a:r>
              <a:rPr lang="en-US" sz="2600" b="1" noProof="1">
                <a:solidFill>
                  <a:schemeClr val="tx2">
                    <a:lumMod val="75000"/>
                  </a:schemeClr>
                </a:solidFill>
                <a:effectLst>
                  <a:outerShdw blurRad="38100" dist="38100" dir="2700000" algn="tl">
                    <a:srgbClr val="000000">
                      <a:alpha val="43137"/>
                    </a:srgbClr>
                  </a:outerShdw>
                </a:effectLst>
              </a:rPr>
              <a:t>  LEFT JOIN </a:t>
            </a:r>
            <a:r>
              <a:rPr lang="en-US" sz="2600" b="1" noProof="1">
                <a:effectLst>
                  <a:outerShdw blurRad="38100" dist="38100" dir="2700000" algn="tl">
                    <a:srgbClr val="000000">
                      <a:alpha val="43137"/>
                    </a:srgbClr>
                  </a:outerShdw>
                </a:effectLst>
              </a:rPr>
              <a:t>Departments AS d </a:t>
            </a:r>
            <a:r>
              <a:rPr lang="en-US" sz="2600" b="1" noProof="1">
                <a:solidFill>
                  <a:schemeClr val="tx2">
                    <a:lumMod val="75000"/>
                  </a:schemeClr>
                </a:solidFill>
                <a:effectLst>
                  <a:outerShdw blurRad="38100" dist="38100" dir="2700000" algn="tl">
                    <a:srgbClr val="000000">
                      <a:alpha val="43137"/>
                    </a:srgbClr>
                  </a:outerShdw>
                </a:effectLst>
              </a:rPr>
              <a:t>ON</a:t>
            </a:r>
            <a:r>
              <a:rPr lang="en-US" sz="2600" b="1" noProof="1">
                <a:effectLst>
                  <a:outerShdw blurRad="38100" dist="38100" dir="2700000" algn="tl">
                    <a:srgbClr val="000000">
                      <a:alpha val="43137"/>
                    </a:srgbClr>
                  </a:outerShdw>
                </a:effectLst>
              </a:rPr>
              <a:t> d.DepartmentID =   </a:t>
            </a:r>
            <a:br>
              <a:rPr lang="en-US" sz="2600" b="1" noProof="1">
                <a:effectLst>
                  <a:outerShdw blurRad="38100" dist="38100" dir="2700000" algn="tl">
                    <a:srgbClr val="000000">
                      <a:alpha val="43137"/>
                    </a:srgbClr>
                  </a:outerShdw>
                </a:effectLst>
              </a:rPr>
            </a:br>
            <a:r>
              <a:rPr lang="en-US" sz="2600" b="1" noProof="1">
                <a:effectLst>
                  <a:outerShdw blurRad="38100" dist="38100" dir="2700000" algn="tl">
                    <a:srgbClr val="000000">
                      <a:alpha val="43137"/>
                    </a:srgbClr>
                  </a:outerShdw>
                </a:effectLst>
              </a:rPr>
              <a:t>    e.DepartmentID</a:t>
            </a:r>
          </a:p>
          <a:p>
            <a:r>
              <a:rPr lang="en-US" sz="2600" b="1" noProof="1">
                <a:effectLst>
                  <a:outerShdw blurRad="38100" dist="38100" dir="2700000" algn="tl">
                    <a:srgbClr val="000000">
                      <a:alpha val="43137"/>
                    </a:srgbClr>
                  </a:outerShdw>
                </a:effectLst>
              </a:rPr>
              <a:t>  </a:t>
            </a:r>
            <a:r>
              <a:rPr lang="en-US" sz="2600" b="1" noProof="1">
                <a:solidFill>
                  <a:schemeClr val="tx2">
                    <a:lumMod val="75000"/>
                  </a:schemeClr>
                </a:solidFill>
                <a:effectLst>
                  <a:outerShdw blurRad="38100" dist="38100" dir="2700000" algn="tl">
                    <a:srgbClr val="000000">
                      <a:alpha val="43137"/>
                    </a:srgbClr>
                  </a:outerShdw>
                </a:effectLst>
              </a:rPr>
              <a:t>ORDER BY </a:t>
            </a:r>
            <a:r>
              <a:rPr lang="en-US" sz="2600" b="1" noProof="1">
                <a:effectLst>
                  <a:outerShdw blurRad="38100" dist="38100" dir="2700000" algn="tl">
                    <a:srgbClr val="000000">
                      <a:alpha val="43137"/>
                    </a:srgbClr>
                  </a:outerShdw>
                </a:effectLst>
              </a:rPr>
              <a:t>e.EmployeeID ASC</a:t>
            </a:r>
            <a:endPar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 name="Slide Number Placeholder 1"/>
          <p:cNvSpPr>
            <a:spLocks noGrp="1"/>
          </p:cNvSpPr>
          <p:nvPr>
            <p:ph type="sldNum" sz="quarter" idx="4"/>
          </p:nvPr>
        </p:nvSpPr>
        <p:spPr/>
        <p:txBody>
          <a:bodyPr/>
          <a:lstStyle/>
          <a:p>
            <a:fld id="{C014DD1E-5D91-48A3-AD6D-45FBA980D106}" type="slidenum">
              <a:rPr lang="en-US" smtClean="0"/>
              <a:pPr/>
              <a:t>36</a:t>
            </a:fld>
            <a:endParaRPr lang="en-US" dirty="0"/>
          </a:p>
        </p:txBody>
      </p:sp>
      <p:sp>
        <p:nvSpPr>
          <p:cNvPr id="9" name="TextBox 5"/>
          <p:cNvSpPr txBox="1"/>
          <p:nvPr/>
        </p:nvSpPr>
        <p:spPr>
          <a:xfrm>
            <a:off x="760412" y="6167735"/>
            <a:ext cx="10591800" cy="461665"/>
          </a:xfrm>
          <a:prstGeom prst="rect">
            <a:avLst/>
          </a:prstGeom>
          <a:noFill/>
        </p:spPr>
        <p:txBody>
          <a:bodyPr wrap="square" rtlCol="0">
            <a:spAutoFit/>
          </a:bodyPr>
          <a:lstStyle/>
          <a:p>
            <a:pPr algn="ctr"/>
            <a:r>
              <a:rPr lang="en-US" dirty="0"/>
              <a:t>Check your solution here: </a:t>
            </a:r>
            <a:r>
              <a:rPr lang="en-US" dirty="0">
                <a:hlinkClick r:id="rId3"/>
              </a:rPr>
              <a:t>https://judge.softuni.bg/Contests/Practice/Index/393#9</a:t>
            </a:r>
            <a:endParaRPr lang="en-US" dirty="0"/>
          </a:p>
        </p:txBody>
      </p:sp>
      <p:sp>
        <p:nvSpPr>
          <p:cNvPr id="11" name="AutoShape 7"/>
          <p:cNvSpPr>
            <a:spLocks noChangeArrowheads="1"/>
          </p:cNvSpPr>
          <p:nvPr/>
        </p:nvSpPr>
        <p:spPr bwMode="auto">
          <a:xfrm>
            <a:off x="9523412" y="3293852"/>
            <a:ext cx="1828800" cy="482285"/>
          </a:xfrm>
          <a:prstGeom prst="wedgeRoundRectCallout">
            <a:avLst>
              <a:gd name="adj1" fmla="val -45949"/>
              <a:gd name="adj2" fmla="val 8569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Self-join</a:t>
            </a:r>
          </a:p>
        </p:txBody>
      </p:sp>
      <p:sp>
        <p:nvSpPr>
          <p:cNvPr id="12" name="AutoShape 7"/>
          <p:cNvSpPr>
            <a:spLocks noChangeArrowheads="1"/>
          </p:cNvSpPr>
          <p:nvPr/>
        </p:nvSpPr>
        <p:spPr bwMode="auto">
          <a:xfrm>
            <a:off x="2817812" y="5731294"/>
            <a:ext cx="1335088" cy="436441"/>
          </a:xfrm>
          <a:prstGeom prst="wedgeRoundRectCallout">
            <a:avLst>
              <a:gd name="adj1" fmla="val -47733"/>
              <a:gd name="adj2" fmla="val -101763"/>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Sort</a:t>
            </a:r>
          </a:p>
        </p:txBody>
      </p:sp>
      <p:sp>
        <p:nvSpPr>
          <p:cNvPr id="13" name="AutoShape 7"/>
          <p:cNvSpPr>
            <a:spLocks noChangeArrowheads="1"/>
          </p:cNvSpPr>
          <p:nvPr/>
        </p:nvSpPr>
        <p:spPr bwMode="auto">
          <a:xfrm>
            <a:off x="5408612" y="1587562"/>
            <a:ext cx="3276600" cy="479696"/>
          </a:xfrm>
          <a:prstGeom prst="wedgeRoundRectCallout">
            <a:avLst>
              <a:gd name="adj1" fmla="val -43720"/>
              <a:gd name="adj2" fmla="val 102729"/>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Cross Table Selection</a:t>
            </a:r>
          </a:p>
        </p:txBody>
      </p:sp>
      <p:sp>
        <p:nvSpPr>
          <p:cNvPr id="10" name="AutoShape 7"/>
          <p:cNvSpPr>
            <a:spLocks noChangeArrowheads="1"/>
          </p:cNvSpPr>
          <p:nvPr/>
        </p:nvSpPr>
        <p:spPr bwMode="auto">
          <a:xfrm>
            <a:off x="7313612" y="5145874"/>
            <a:ext cx="3124200" cy="484667"/>
          </a:xfrm>
          <a:prstGeom prst="wedgeRoundRectCallout">
            <a:avLst>
              <a:gd name="adj1" fmla="val -62002"/>
              <a:gd name="adj2" fmla="val -137357"/>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Departments</a:t>
            </a:r>
          </a:p>
        </p:txBody>
      </p:sp>
    </p:spTree>
    <p:extLst>
      <p:ext uri="{BB962C8B-B14F-4D97-AF65-F5344CB8AC3E}">
        <p14:creationId xmlns:p14="http://schemas.microsoft.com/office/powerpoint/2010/main" val="261004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0676">
                                            <p:txEl>
                                              <p:pRg st="0" end="0"/>
                                            </p:txEl>
                                          </p:spTgt>
                                        </p:tgtEl>
                                        <p:attrNameLst>
                                          <p:attrName>style.visibility</p:attrName>
                                        </p:attrNameLst>
                                      </p:cBhvr>
                                      <p:to>
                                        <p:strVal val="visible"/>
                                      </p:to>
                                    </p:set>
                                    <p:animEffect transition="in" filter="fade">
                                      <p:cBhvr>
                                        <p:cTn id="7" dur="500"/>
                                        <p:tgtEl>
                                          <p:spTgt spid="54067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40676">
                                            <p:txEl>
                                              <p:pRg st="5" end="5"/>
                                            </p:txEl>
                                          </p:spTgt>
                                        </p:tgtEl>
                                        <p:attrNameLst>
                                          <p:attrName>style.visibility</p:attrName>
                                        </p:attrNameLst>
                                      </p:cBhvr>
                                      <p:to>
                                        <p:strVal val="visible"/>
                                      </p:to>
                                    </p:set>
                                    <p:animEffect transition="in" filter="fade">
                                      <p:cBhvr>
                                        <p:cTn id="10" dur="500"/>
                                        <p:tgtEl>
                                          <p:spTgt spid="540676">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40676">
                                            <p:txEl>
                                              <p:pRg st="6" end="6"/>
                                            </p:txEl>
                                          </p:spTgt>
                                        </p:tgtEl>
                                        <p:attrNameLst>
                                          <p:attrName>style.visibility</p:attrName>
                                        </p:attrNameLst>
                                      </p:cBhvr>
                                      <p:to>
                                        <p:strVal val="visible"/>
                                      </p:to>
                                    </p:set>
                                    <p:animEffect transition="in" filter="fade">
                                      <p:cBhvr>
                                        <p:cTn id="15" dur="500"/>
                                        <p:tgtEl>
                                          <p:spTgt spid="540676">
                                            <p:txEl>
                                              <p:pRg st="6" end="6"/>
                                            </p:txEl>
                                          </p:spTgt>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40676">
                                            <p:txEl>
                                              <p:pRg st="7" end="7"/>
                                            </p:txEl>
                                          </p:spTgt>
                                        </p:tgtEl>
                                        <p:attrNameLst>
                                          <p:attrName>style.visibility</p:attrName>
                                        </p:attrNameLst>
                                      </p:cBhvr>
                                      <p:to>
                                        <p:strVal val="visible"/>
                                      </p:to>
                                    </p:set>
                                    <p:animEffect transition="in" filter="fade">
                                      <p:cBhvr>
                                        <p:cTn id="23" dur="500"/>
                                        <p:tgtEl>
                                          <p:spTgt spid="540676">
                                            <p:txEl>
                                              <p:pRg st="7" end="7"/>
                                            </p:txEl>
                                          </p:spTgt>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40676">
                                            <p:txEl>
                                              <p:pRg st="8" end="8"/>
                                            </p:txEl>
                                          </p:spTgt>
                                        </p:tgtEl>
                                        <p:attrNameLst>
                                          <p:attrName>style.visibility</p:attrName>
                                        </p:attrNameLst>
                                      </p:cBhvr>
                                      <p:to>
                                        <p:strVal val="visible"/>
                                      </p:to>
                                    </p:set>
                                    <p:animEffect transition="in" filter="fade">
                                      <p:cBhvr>
                                        <p:cTn id="31" dur="500"/>
                                        <p:tgtEl>
                                          <p:spTgt spid="540676">
                                            <p:txEl>
                                              <p:pRg st="8" end="8"/>
                                            </p:txEl>
                                          </p:spTgt>
                                        </p:tgtEl>
                                      </p:cBhvr>
                                    </p:animEffec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40676">
                                            <p:txEl>
                                              <p:pRg st="1" end="1"/>
                                            </p:txEl>
                                          </p:spTgt>
                                        </p:tgtEl>
                                        <p:attrNameLst>
                                          <p:attrName>style.visibility</p:attrName>
                                        </p:attrNameLst>
                                      </p:cBhvr>
                                      <p:to>
                                        <p:strVal val="visible"/>
                                      </p:to>
                                    </p:set>
                                    <p:animEffect transition="in" filter="fade">
                                      <p:cBhvr>
                                        <p:cTn id="39" dur="500"/>
                                        <p:tgtEl>
                                          <p:spTgt spid="540676">
                                            <p:txEl>
                                              <p:pRg st="1" end="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540676">
                                            <p:txEl>
                                              <p:pRg st="2" end="2"/>
                                            </p:txEl>
                                          </p:spTgt>
                                        </p:tgtEl>
                                        <p:attrNameLst>
                                          <p:attrName>style.visibility</p:attrName>
                                        </p:attrNameLst>
                                      </p:cBhvr>
                                      <p:to>
                                        <p:strVal val="visible"/>
                                      </p:to>
                                    </p:set>
                                    <p:animEffect transition="in" filter="fade">
                                      <p:cBhvr>
                                        <p:cTn id="42" dur="500"/>
                                        <p:tgtEl>
                                          <p:spTgt spid="540676">
                                            <p:txEl>
                                              <p:pRg st="2" end="2"/>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540676">
                                            <p:txEl>
                                              <p:pRg st="3" end="3"/>
                                            </p:txEl>
                                          </p:spTgt>
                                        </p:tgtEl>
                                        <p:attrNameLst>
                                          <p:attrName>style.visibility</p:attrName>
                                        </p:attrNameLst>
                                      </p:cBhvr>
                                      <p:to>
                                        <p:strVal val="visible"/>
                                      </p:to>
                                    </p:set>
                                    <p:animEffect transition="in" filter="fade">
                                      <p:cBhvr>
                                        <p:cTn id="45" dur="500"/>
                                        <p:tgtEl>
                                          <p:spTgt spid="540676">
                                            <p:txEl>
                                              <p:pRg st="3" end="3"/>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540676">
                                            <p:txEl>
                                              <p:pRg st="4" end="4"/>
                                            </p:txEl>
                                          </p:spTgt>
                                        </p:tgtEl>
                                        <p:attrNameLst>
                                          <p:attrName>style.visibility</p:attrName>
                                        </p:attrNameLst>
                                      </p:cBhvr>
                                      <p:to>
                                        <p:strVal val="visible"/>
                                      </p:to>
                                    </p:set>
                                    <p:animEffect transition="in" filter="fade">
                                      <p:cBhvr>
                                        <p:cTn id="48" dur="500"/>
                                        <p:tgtEl>
                                          <p:spTgt spid="540676">
                                            <p:txEl>
                                              <p:pRg st="4" end="4"/>
                                            </p:txEl>
                                          </p:spTgt>
                                        </p:tgtEl>
                                      </p:cBhvr>
                                    </p:animEffect>
                                  </p:childTnLst>
                                </p:cTn>
                              </p:par>
                            </p:childTnLst>
                          </p:cTn>
                        </p:par>
                        <p:par>
                          <p:cTn id="49" fill="hold">
                            <p:stCondLst>
                              <p:cond delay="500"/>
                            </p:stCondLst>
                            <p:childTnLst>
                              <p:par>
                                <p:cTn id="50" presetID="1" presetClass="entr" presetSubtype="0" fill="hold" grpId="0" nodeType="afterEffect">
                                  <p:stCondLst>
                                    <p:cond delay="0"/>
                                  </p:stCondLst>
                                  <p:childTnLst>
                                    <p:set>
                                      <p:cBhvr>
                                        <p:cTn id="5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ChangeArrowheads="1"/>
          </p:cNvSpPr>
          <p:nvPr>
            <p:ph type="title"/>
          </p:nvPr>
        </p:nvSpPr>
        <p:spPr>
          <a:xfrm>
            <a:off x="1446212" y="4806240"/>
            <a:ext cx="8938472" cy="820600"/>
          </a:xfrm>
        </p:spPr>
        <p:txBody>
          <a:bodyPr/>
          <a:lstStyle/>
          <a:p>
            <a:r>
              <a:rPr lang="en-US" dirty="0"/>
              <a:t>Subqueries</a:t>
            </a:r>
            <a:endParaRPr lang="bg-BG" dirty="0"/>
          </a:p>
        </p:txBody>
      </p:sp>
      <p:sp>
        <p:nvSpPr>
          <p:cNvPr id="4" name="Subtitle 3"/>
          <p:cNvSpPr>
            <a:spLocks noGrp="1"/>
          </p:cNvSpPr>
          <p:nvPr>
            <p:ph type="body" idx="1"/>
          </p:nvPr>
        </p:nvSpPr>
        <p:spPr>
          <a:xfrm>
            <a:off x="554884" y="5636344"/>
            <a:ext cx="10721128" cy="719034"/>
          </a:xfrm>
        </p:spPr>
        <p:txBody>
          <a:bodyPr/>
          <a:lstStyle/>
          <a:p>
            <a:r>
              <a:rPr lang="en-US" dirty="0"/>
              <a:t>Query Manipulation on Multiple Levels</a:t>
            </a:r>
            <a:endParaRPr lang="bg-BG" dirty="0"/>
          </a:p>
        </p:txBody>
      </p:sp>
      <p:grpSp>
        <p:nvGrpSpPr>
          <p:cNvPr id="2" name="Групиране 1"/>
          <p:cNvGrpSpPr/>
          <p:nvPr/>
        </p:nvGrpSpPr>
        <p:grpSpPr>
          <a:xfrm>
            <a:off x="5789612" y="3422028"/>
            <a:ext cx="1052513" cy="992676"/>
            <a:chOff x="4418012" y="2590800"/>
            <a:chExt cx="609600" cy="533400"/>
          </a:xfrm>
        </p:grpSpPr>
        <p:sp>
          <p:nvSpPr>
            <p:cNvPr id="6" name="Rectangle: Folded Corner 15"/>
            <p:cNvSpPr/>
            <p:nvPr/>
          </p:nvSpPr>
          <p:spPr>
            <a:xfrm rot="10800000">
              <a:off x="4532312" y="2590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7" name="TextBox 16"/>
            <p:cNvSpPr txBox="1"/>
            <p:nvPr/>
          </p:nvSpPr>
          <p:spPr>
            <a:xfrm>
              <a:off x="4418012" y="2768600"/>
              <a:ext cx="609600" cy="272895"/>
            </a:xfrm>
            <a:prstGeom prst="rect">
              <a:avLst/>
            </a:prstGeom>
            <a:noFill/>
          </p:spPr>
          <p:txBody>
            <a:bodyPr wrap="square" rtlCol="0">
              <a:spAutoFit/>
            </a:bodyPr>
            <a:lstStyle/>
            <a:p>
              <a:pPr algn="ctr"/>
              <a:r>
                <a:rPr lang="en-US" sz="3200" b="1" dirty="0">
                  <a:latin typeface="Consolas" panose="020B0609020204030204" pitchFamily="49" charset="0"/>
                </a:rPr>
                <a:t>☰</a:t>
              </a:r>
              <a:endParaRPr lang="en-US" sz="1200" b="1" dirty="0">
                <a:latin typeface="Consolas" panose="020B0609020204030204" pitchFamily="49" charset="0"/>
              </a:endParaRPr>
            </a:p>
          </p:txBody>
        </p:sp>
      </p:grpSp>
      <p:cxnSp>
        <p:nvCxnSpPr>
          <p:cNvPr id="8" name="Straight Arrow Connector 50"/>
          <p:cNvCxnSpPr>
            <a:cxnSpLocks/>
          </p:cNvCxnSpPr>
          <p:nvPr/>
        </p:nvCxnSpPr>
        <p:spPr>
          <a:xfrm>
            <a:off x="6895603" y="3924300"/>
            <a:ext cx="852487" cy="4953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Folded Corner 15"/>
          <p:cNvSpPr/>
          <p:nvPr/>
        </p:nvSpPr>
        <p:spPr>
          <a:xfrm rot="10800000">
            <a:off x="7904163" y="4241178"/>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3" name="TextBox 16"/>
          <p:cNvSpPr txBox="1"/>
          <p:nvPr/>
        </p:nvSpPr>
        <p:spPr>
          <a:xfrm>
            <a:off x="7789863" y="4414704"/>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nvGrpSpPr>
          <p:cNvPr id="15" name="Групиране 14"/>
          <p:cNvGrpSpPr/>
          <p:nvPr/>
        </p:nvGrpSpPr>
        <p:grpSpPr>
          <a:xfrm>
            <a:off x="3260725" y="2427820"/>
            <a:ext cx="1966913" cy="1737158"/>
            <a:chOff x="4418012" y="2590800"/>
            <a:chExt cx="609600" cy="533400"/>
          </a:xfrm>
        </p:grpSpPr>
        <p:sp>
          <p:nvSpPr>
            <p:cNvPr id="16" name="Rectangle: Folded Corner 15"/>
            <p:cNvSpPr/>
            <p:nvPr/>
          </p:nvSpPr>
          <p:spPr>
            <a:xfrm rot="10800000">
              <a:off x="4532312" y="2590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7" name="TextBox 16"/>
            <p:cNvSpPr txBox="1"/>
            <p:nvPr/>
          </p:nvSpPr>
          <p:spPr>
            <a:xfrm>
              <a:off x="4418012" y="2768600"/>
              <a:ext cx="609600" cy="255160"/>
            </a:xfrm>
            <a:prstGeom prst="rect">
              <a:avLst/>
            </a:prstGeom>
            <a:noFill/>
          </p:spPr>
          <p:txBody>
            <a:bodyPr wrap="square" rtlCol="0">
              <a:spAutoFit/>
            </a:bodyPr>
            <a:lstStyle/>
            <a:p>
              <a:pPr algn="ctr"/>
              <a:r>
                <a:rPr lang="en-US" sz="4800" b="1" dirty="0">
                  <a:latin typeface="Consolas" panose="020B0609020204030204" pitchFamily="49" charset="0"/>
                </a:rPr>
                <a:t>☰</a:t>
              </a:r>
              <a:endParaRPr lang="en-US" sz="1200" b="1" dirty="0">
                <a:latin typeface="Consolas" panose="020B0609020204030204" pitchFamily="49" charset="0"/>
              </a:endParaRPr>
            </a:p>
          </p:txBody>
        </p:sp>
      </p:grpSp>
      <p:cxnSp>
        <p:nvCxnSpPr>
          <p:cNvPr id="18" name="Straight Arrow Connector 50"/>
          <p:cNvCxnSpPr>
            <a:cxnSpLocks/>
          </p:cNvCxnSpPr>
          <p:nvPr/>
        </p:nvCxnSpPr>
        <p:spPr>
          <a:xfrm>
            <a:off x="4994125" y="3200400"/>
            <a:ext cx="852487" cy="4953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50"/>
          <p:cNvCxnSpPr>
            <a:cxnSpLocks/>
          </p:cNvCxnSpPr>
          <p:nvPr/>
        </p:nvCxnSpPr>
        <p:spPr>
          <a:xfrm flipH="1" flipV="1">
            <a:off x="6883898" y="4234153"/>
            <a:ext cx="791665" cy="414047"/>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50"/>
          <p:cNvCxnSpPr>
            <a:cxnSpLocks/>
          </p:cNvCxnSpPr>
          <p:nvPr/>
        </p:nvCxnSpPr>
        <p:spPr>
          <a:xfrm flipH="1" flipV="1">
            <a:off x="5024535" y="3559761"/>
            <a:ext cx="791665" cy="414047"/>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905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par>
                          <p:cTn id="23" fill="hold">
                            <p:stCondLst>
                              <p:cond delay="2000"/>
                            </p:stCondLst>
                            <p:childTnLst>
                              <p:par>
                                <p:cTn id="24" presetID="22" presetClass="entr" presetSubtype="2"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right)">
                                      <p:cBhvr>
                                        <p:cTn id="26" dur="500"/>
                                        <p:tgtEl>
                                          <p:spTgt spid="19"/>
                                        </p:tgtEl>
                                      </p:cBhvr>
                                    </p:animEffect>
                                  </p:childTnLst>
                                </p:cTn>
                              </p:par>
                            </p:childTnLst>
                          </p:cTn>
                        </p:par>
                        <p:par>
                          <p:cTn id="27" fill="hold">
                            <p:stCondLst>
                              <p:cond delay="2500"/>
                            </p:stCondLst>
                            <p:childTnLst>
                              <p:par>
                                <p:cTn id="28" presetID="22" presetClass="entr" presetSubtype="2" fill="hold" nodeType="after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right)">
                                      <p:cBhvr>
                                        <p:cTn id="3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38</a:t>
            </a:fld>
            <a:endParaRPr lang="en-US" dirty="0"/>
          </a:p>
        </p:txBody>
      </p:sp>
      <p:sp>
        <p:nvSpPr>
          <p:cNvPr id="465922" name="Rectangle 2"/>
          <p:cNvSpPr>
            <a:spLocks noGrp="1" noChangeArrowheads="1"/>
          </p:cNvSpPr>
          <p:nvPr>
            <p:ph type="title"/>
          </p:nvPr>
        </p:nvSpPr>
        <p:spPr/>
        <p:txBody>
          <a:bodyPr/>
          <a:lstStyle/>
          <a:p>
            <a:r>
              <a:rPr lang="en-US" dirty="0"/>
              <a:t>Subqueries</a:t>
            </a:r>
            <a:endParaRPr lang="bg-BG" dirty="0"/>
          </a:p>
        </p:txBody>
      </p:sp>
      <p:graphicFrame>
        <p:nvGraphicFramePr>
          <p:cNvPr id="4" name="Table 3"/>
          <p:cNvGraphicFramePr>
            <a:graphicFrameLocks noGrp="1"/>
          </p:cNvGraphicFramePr>
          <p:nvPr>
            <p:extLst>
              <p:ext uri="{D42A27DB-BD31-4B8C-83A1-F6EECF244321}">
                <p14:modId xmlns:p14="http://schemas.microsoft.com/office/powerpoint/2010/main" val="3285578574"/>
              </p:ext>
            </p:extLst>
          </p:nvPr>
        </p:nvGraphicFramePr>
        <p:xfrm>
          <a:off x="912812" y="1752600"/>
          <a:ext cx="4191000" cy="1828800"/>
        </p:xfrm>
        <a:graphic>
          <a:graphicData uri="http://schemas.openxmlformats.org/drawingml/2006/table">
            <a:tbl>
              <a:tblPr firstRow="1" bandRow="1">
                <a:tableStyleId>{7DF18680-E054-41AD-8BC1-D1AEF772440D}</a:tableStyleId>
              </a:tblPr>
              <a:tblGrid>
                <a:gridCol w="1704814">
                  <a:extLst>
                    <a:ext uri="{9D8B030D-6E8A-4147-A177-3AD203B41FA5}">
                      <a16:colId xmlns:a16="http://schemas.microsoft.com/office/drawing/2014/main" val="1594468805"/>
                    </a:ext>
                  </a:extLst>
                </a:gridCol>
                <a:gridCol w="2486186">
                  <a:extLst>
                    <a:ext uri="{9D8B030D-6E8A-4147-A177-3AD203B41FA5}">
                      <a16:colId xmlns:a16="http://schemas.microsoft.com/office/drawing/2014/main" val="683614382"/>
                    </a:ext>
                  </a:extLst>
                </a:gridCol>
              </a:tblGrid>
              <a:tr h="457200">
                <a:tc>
                  <a:txBody>
                    <a:bodyPr/>
                    <a:lstStyle/>
                    <a:p>
                      <a:r>
                        <a:rPr lang="en-US" noProof="1"/>
                        <a:t>EmployeeID</a:t>
                      </a:r>
                    </a:p>
                  </a:txBody>
                  <a:tcPr>
                    <a:solidFill>
                      <a:srgbClr val="C6C0AA">
                        <a:alpha val="50000"/>
                      </a:srgbClr>
                    </a:solidFill>
                  </a:tcPr>
                </a:tc>
                <a:tc>
                  <a:txBody>
                    <a:bodyPr/>
                    <a:lstStyle/>
                    <a:p>
                      <a:r>
                        <a:rPr lang="en-US" noProof="1"/>
                        <a:t>Salary</a:t>
                      </a:r>
                    </a:p>
                  </a:txBody>
                  <a:tcPr>
                    <a:solidFill>
                      <a:srgbClr val="C6C0AA">
                        <a:alpha val="50000"/>
                      </a:srgbClr>
                    </a:solidFill>
                  </a:tcPr>
                </a:tc>
                <a:extLst>
                  <a:ext uri="{0D108BD9-81ED-4DB2-BD59-A6C34878D82A}">
                    <a16:rowId xmlns:a16="http://schemas.microsoft.com/office/drawing/2014/main" val="1969825376"/>
                  </a:ext>
                </a:extLst>
              </a:tr>
              <a:tr h="457200">
                <a:tc>
                  <a:txBody>
                    <a:bodyPr/>
                    <a:lstStyle/>
                    <a:p>
                      <a:r>
                        <a:rPr lang="en-US" dirty="0">
                          <a:solidFill>
                            <a:schemeClr val="tx1"/>
                          </a:solidFill>
                        </a:rPr>
                        <a:t>59</a:t>
                      </a:r>
                      <a:endParaRPr lang="bg-BG" dirty="0">
                        <a:solidFill>
                          <a:schemeClr val="tx1"/>
                        </a:solidFill>
                      </a:endParaRPr>
                    </a:p>
                  </a:txBody>
                  <a:tcPr>
                    <a:solidFill>
                      <a:schemeClr val="accent5">
                        <a:lumMod val="40000"/>
                        <a:lumOff val="60000"/>
                        <a:alpha val="20000"/>
                      </a:schemeClr>
                    </a:solidFill>
                  </a:tcPr>
                </a:tc>
                <a:tc>
                  <a:txBody>
                    <a:bodyPr/>
                    <a:lstStyle/>
                    <a:p>
                      <a:r>
                        <a:rPr lang="en-US" dirty="0">
                          <a:solidFill>
                            <a:schemeClr val="tx1"/>
                          </a:solidFill>
                        </a:rPr>
                        <a:t>19,000</a:t>
                      </a:r>
                      <a:endParaRPr lang="bg-BG" dirty="0">
                        <a:solidFill>
                          <a:schemeClr val="tx1"/>
                        </a:solidFill>
                      </a:endParaRPr>
                    </a:p>
                  </a:txBody>
                  <a:tcPr>
                    <a:solidFill>
                      <a:schemeClr val="accent5">
                        <a:lumMod val="40000"/>
                        <a:lumOff val="60000"/>
                        <a:alpha val="20000"/>
                      </a:schemeClr>
                    </a:solidFill>
                  </a:tcPr>
                </a:tc>
                <a:extLst>
                  <a:ext uri="{0D108BD9-81ED-4DB2-BD59-A6C34878D82A}">
                    <a16:rowId xmlns:a16="http://schemas.microsoft.com/office/drawing/2014/main" val="2845318136"/>
                  </a:ext>
                </a:extLst>
              </a:tr>
              <a:tr h="457200">
                <a:tc>
                  <a:txBody>
                    <a:bodyPr/>
                    <a:lstStyle/>
                    <a:p>
                      <a:r>
                        <a:rPr lang="en-US" dirty="0">
                          <a:solidFill>
                            <a:schemeClr val="tx1"/>
                          </a:solidFill>
                        </a:rPr>
                        <a:t>71</a:t>
                      </a:r>
                      <a:endParaRPr lang="bg-BG" dirty="0">
                        <a:solidFill>
                          <a:schemeClr val="tx1"/>
                        </a:solidFill>
                      </a:endParaRPr>
                    </a:p>
                  </a:txBody>
                  <a:tcPr>
                    <a:solidFill>
                      <a:schemeClr val="accent5">
                        <a:lumMod val="40000"/>
                        <a:lumOff val="60000"/>
                        <a:alpha val="20000"/>
                      </a:schemeClr>
                    </a:solidFill>
                  </a:tcPr>
                </a:tc>
                <a:tc>
                  <a:txBody>
                    <a:bodyPr/>
                    <a:lstStyle/>
                    <a:p>
                      <a:r>
                        <a:rPr lang="en-US" dirty="0">
                          <a:solidFill>
                            <a:schemeClr val="tx1"/>
                          </a:solidFill>
                        </a:rPr>
                        <a:t>43,300</a:t>
                      </a:r>
                      <a:endParaRPr lang="bg-BG" dirty="0">
                        <a:solidFill>
                          <a:schemeClr val="tx1"/>
                        </a:solidFill>
                      </a:endParaRPr>
                    </a:p>
                  </a:txBody>
                  <a:tcPr>
                    <a:solidFill>
                      <a:schemeClr val="accent5">
                        <a:lumMod val="40000"/>
                        <a:lumOff val="60000"/>
                        <a:alpha val="20000"/>
                      </a:schemeClr>
                    </a:solidFill>
                  </a:tcPr>
                </a:tc>
                <a:extLst>
                  <a:ext uri="{0D108BD9-81ED-4DB2-BD59-A6C34878D82A}">
                    <a16:rowId xmlns:a16="http://schemas.microsoft.com/office/drawing/2014/main" val="2968156586"/>
                  </a:ext>
                </a:extLst>
              </a:tr>
              <a:tr h="457200">
                <a:tc>
                  <a:txBody>
                    <a:bodyPr/>
                    <a:lstStyle/>
                    <a:p>
                      <a:r>
                        <a:rPr lang="bg-BG" dirty="0">
                          <a:solidFill>
                            <a:schemeClr val="tx1"/>
                          </a:solidFill>
                        </a:rPr>
                        <a:t>...</a:t>
                      </a:r>
                    </a:p>
                  </a:txBody>
                  <a:tcPr>
                    <a:solidFill>
                      <a:schemeClr val="accent5">
                        <a:lumMod val="40000"/>
                        <a:lumOff val="60000"/>
                        <a:alpha val="20000"/>
                      </a:schemeClr>
                    </a:solidFill>
                  </a:tcPr>
                </a:tc>
                <a:tc>
                  <a:txBody>
                    <a:bodyPr/>
                    <a:lstStyle/>
                    <a:p>
                      <a:r>
                        <a:rPr lang="bg-BG" dirty="0">
                          <a:solidFill>
                            <a:schemeClr val="tx1"/>
                          </a:solidFill>
                        </a:rPr>
                        <a:t>...</a:t>
                      </a:r>
                    </a:p>
                  </a:txBody>
                  <a:tcPr>
                    <a:solidFill>
                      <a:schemeClr val="accent5">
                        <a:lumMod val="40000"/>
                        <a:lumOff val="60000"/>
                        <a:alpha val="20000"/>
                      </a:schemeClr>
                    </a:solidFill>
                  </a:tcPr>
                </a:tc>
                <a:extLst>
                  <a:ext uri="{0D108BD9-81ED-4DB2-BD59-A6C34878D82A}">
                    <a16:rowId xmlns:a16="http://schemas.microsoft.com/office/drawing/2014/main" val="1476753229"/>
                  </a:ext>
                </a:extLst>
              </a:tr>
            </a:tbl>
          </a:graphicData>
        </a:graphic>
      </p:graphicFrame>
      <p:sp>
        <p:nvSpPr>
          <p:cNvPr id="6" name="TextBox 5"/>
          <p:cNvSpPr txBox="1"/>
          <p:nvPr/>
        </p:nvSpPr>
        <p:spPr>
          <a:xfrm>
            <a:off x="2128840" y="1207021"/>
            <a:ext cx="1758943" cy="523220"/>
          </a:xfrm>
          <a:prstGeom prst="rect">
            <a:avLst/>
          </a:prstGeom>
          <a:noFill/>
        </p:spPr>
        <p:txBody>
          <a:bodyPr wrap="none" rtlCol="0">
            <a:spAutoFit/>
          </a:bodyPr>
          <a:lstStyle/>
          <a:p>
            <a:r>
              <a:rPr lang="en-US" sz="2800" dirty="0"/>
              <a:t>Employees</a:t>
            </a:r>
          </a:p>
        </p:txBody>
      </p:sp>
      <p:graphicFrame>
        <p:nvGraphicFramePr>
          <p:cNvPr id="7" name="Table 6"/>
          <p:cNvGraphicFramePr>
            <a:graphicFrameLocks noGrp="1"/>
          </p:cNvGraphicFramePr>
          <p:nvPr>
            <p:extLst>
              <p:ext uri="{D42A27DB-BD31-4B8C-83A1-F6EECF244321}">
                <p14:modId xmlns:p14="http://schemas.microsoft.com/office/powerpoint/2010/main" val="1405989461"/>
              </p:ext>
            </p:extLst>
          </p:nvPr>
        </p:nvGraphicFramePr>
        <p:xfrm>
          <a:off x="7008812" y="4572000"/>
          <a:ext cx="4191000" cy="914400"/>
        </p:xfrm>
        <a:graphic>
          <a:graphicData uri="http://schemas.openxmlformats.org/drawingml/2006/table">
            <a:tbl>
              <a:tblPr firstRow="1" bandRow="1">
                <a:tableStyleId>{7DF18680-E054-41AD-8BC1-D1AEF772440D}</a:tableStyleId>
              </a:tblPr>
              <a:tblGrid>
                <a:gridCol w="2590800">
                  <a:extLst>
                    <a:ext uri="{9D8B030D-6E8A-4147-A177-3AD203B41FA5}">
                      <a16:colId xmlns:a16="http://schemas.microsoft.com/office/drawing/2014/main" val="1594468805"/>
                    </a:ext>
                  </a:extLst>
                </a:gridCol>
                <a:gridCol w="1600200">
                  <a:extLst>
                    <a:ext uri="{9D8B030D-6E8A-4147-A177-3AD203B41FA5}">
                      <a16:colId xmlns:a16="http://schemas.microsoft.com/office/drawing/2014/main" val="683614382"/>
                    </a:ext>
                  </a:extLst>
                </a:gridCol>
              </a:tblGrid>
              <a:tr h="457200">
                <a:tc>
                  <a:txBody>
                    <a:bodyPr/>
                    <a:lstStyle/>
                    <a:p>
                      <a:r>
                        <a:rPr lang="en-US" noProof="1">
                          <a:solidFill>
                            <a:schemeClr val="tx1"/>
                          </a:solidFill>
                        </a:rPr>
                        <a:t>DepartmentID</a:t>
                      </a:r>
                    </a:p>
                  </a:txBody>
                  <a:tcPr>
                    <a:solidFill>
                      <a:srgbClr val="C6C0AA">
                        <a:alpha val="50000"/>
                      </a:srgbClr>
                    </a:solidFill>
                  </a:tcPr>
                </a:tc>
                <a:tc>
                  <a:txBody>
                    <a:bodyPr/>
                    <a:lstStyle/>
                    <a:p>
                      <a:r>
                        <a:rPr lang="en-US" noProof="1">
                          <a:solidFill>
                            <a:schemeClr val="tx1"/>
                          </a:solidFill>
                        </a:rPr>
                        <a:t>Name</a:t>
                      </a:r>
                    </a:p>
                  </a:txBody>
                  <a:tcPr>
                    <a:solidFill>
                      <a:srgbClr val="C6C0AA">
                        <a:alpha val="50000"/>
                      </a:srgbClr>
                    </a:solidFill>
                  </a:tcPr>
                </a:tc>
                <a:extLst>
                  <a:ext uri="{0D108BD9-81ED-4DB2-BD59-A6C34878D82A}">
                    <a16:rowId xmlns:a16="http://schemas.microsoft.com/office/drawing/2014/main" val="1969825376"/>
                  </a:ext>
                </a:extLst>
              </a:tr>
              <a:tr h="457200">
                <a:tc>
                  <a:txBody>
                    <a:bodyPr/>
                    <a:lstStyle/>
                    <a:p>
                      <a:r>
                        <a:rPr lang="en-US" dirty="0">
                          <a:solidFill>
                            <a:schemeClr val="tx1"/>
                          </a:solidFill>
                        </a:rPr>
                        <a:t>10</a:t>
                      </a:r>
                      <a:endParaRPr lang="bg-BG" dirty="0">
                        <a:solidFill>
                          <a:schemeClr val="tx1"/>
                        </a:solidFill>
                      </a:endParaRPr>
                    </a:p>
                  </a:txBody>
                  <a:tcPr>
                    <a:solidFill>
                      <a:schemeClr val="accent5">
                        <a:lumMod val="40000"/>
                        <a:lumOff val="60000"/>
                        <a:alpha val="20000"/>
                      </a:schemeClr>
                    </a:solidFill>
                  </a:tcPr>
                </a:tc>
                <a:tc>
                  <a:txBody>
                    <a:bodyPr/>
                    <a:lstStyle/>
                    <a:p>
                      <a:r>
                        <a:rPr lang="en-US" dirty="0">
                          <a:solidFill>
                            <a:schemeClr val="tx1"/>
                          </a:solidFill>
                        </a:rPr>
                        <a:t>Finance</a:t>
                      </a:r>
                      <a:endParaRPr lang="bg-BG" dirty="0">
                        <a:solidFill>
                          <a:schemeClr val="tx1"/>
                        </a:solidFill>
                      </a:endParaRPr>
                    </a:p>
                  </a:txBody>
                  <a:tcPr>
                    <a:solidFill>
                      <a:schemeClr val="accent5">
                        <a:lumMod val="40000"/>
                        <a:lumOff val="60000"/>
                        <a:alpha val="20000"/>
                      </a:schemeClr>
                    </a:solidFill>
                  </a:tcPr>
                </a:tc>
                <a:extLst>
                  <a:ext uri="{0D108BD9-81ED-4DB2-BD59-A6C34878D82A}">
                    <a16:rowId xmlns:a16="http://schemas.microsoft.com/office/drawing/2014/main" val="2845318136"/>
                  </a:ext>
                </a:extLst>
              </a:tr>
            </a:tbl>
          </a:graphicData>
        </a:graphic>
      </p:graphicFrame>
      <p:sp>
        <p:nvSpPr>
          <p:cNvPr id="2" name="Rectangle 1"/>
          <p:cNvSpPr/>
          <p:nvPr/>
        </p:nvSpPr>
        <p:spPr>
          <a:xfrm>
            <a:off x="836610" y="4572000"/>
            <a:ext cx="43434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rgbClr val="0000FF"/>
                </a:solidFill>
                <a:highlight>
                  <a:srgbClr val="FFFFFF"/>
                </a:highlight>
                <a:latin typeface="Consolas" panose="020B0609020204030204" pitchFamily="49" charset="0"/>
              </a:rPr>
              <a:t>WHERE</a:t>
            </a:r>
            <a:r>
              <a:rPr lang="en-GB" sz="2800" dirty="0">
                <a:solidFill>
                  <a:srgbClr val="000000"/>
                </a:solidFill>
                <a:highlight>
                  <a:srgbClr val="FFFFFF"/>
                </a:highlight>
                <a:latin typeface="Consolas" panose="020B0609020204030204" pitchFamily="49" charset="0"/>
              </a:rPr>
              <a:t> </a:t>
            </a:r>
            <a:r>
              <a:rPr lang="en-GB" sz="2800" noProof="1">
                <a:solidFill>
                  <a:srgbClr val="000000"/>
                </a:solidFill>
                <a:highlight>
                  <a:srgbClr val="FFFFFF"/>
                </a:highlight>
                <a:latin typeface="Consolas" panose="020B0609020204030204" pitchFamily="49" charset="0"/>
              </a:rPr>
              <a:t>DepartmentID</a:t>
            </a:r>
            <a:r>
              <a:rPr lang="en-GB" sz="2800" dirty="0">
                <a:solidFill>
                  <a:srgbClr val="000000"/>
                </a:solidFill>
                <a:highlight>
                  <a:srgbClr val="FFFFFF"/>
                </a:highlight>
                <a:latin typeface="Consolas" panose="020B0609020204030204" pitchFamily="49" charset="0"/>
              </a:rPr>
              <a:t> </a:t>
            </a:r>
            <a:r>
              <a:rPr lang="en-GB" sz="2800" dirty="0">
                <a:solidFill>
                  <a:srgbClr val="808080"/>
                </a:solidFill>
                <a:highlight>
                  <a:srgbClr val="FFFFFF"/>
                </a:highlight>
                <a:latin typeface="Consolas" panose="020B0609020204030204" pitchFamily="49" charset="0"/>
              </a:rPr>
              <a:t>IN</a:t>
            </a:r>
            <a:r>
              <a:rPr lang="en-GB" sz="2800" dirty="0">
                <a:solidFill>
                  <a:srgbClr val="000000"/>
                </a:solidFill>
                <a:highlight>
                  <a:srgbClr val="FFFFFF"/>
                </a:highlight>
                <a:latin typeface="Consolas" panose="020B0609020204030204" pitchFamily="49" charset="0"/>
              </a:rPr>
              <a:t> </a:t>
            </a:r>
            <a:endParaRPr lang="bg-BG" sz="2800" dirty="0"/>
          </a:p>
        </p:txBody>
      </p:sp>
      <p:sp>
        <p:nvSpPr>
          <p:cNvPr id="10" name="Up Arrow 9"/>
          <p:cNvSpPr/>
          <p:nvPr/>
        </p:nvSpPr>
        <p:spPr>
          <a:xfrm rot="10800000">
            <a:off x="2844047" y="3903441"/>
            <a:ext cx="328527" cy="439901"/>
          </a:xfrm>
          <a:prstGeom prst="upArrow">
            <a:avLst>
              <a:gd name="adj1" fmla="val 35351"/>
              <a:gd name="adj2" fmla="val 50000"/>
            </a:avLst>
          </a:prstGeom>
          <a:solidFill>
            <a:schemeClr val="tx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2" name="Up Arrow 9"/>
          <p:cNvSpPr/>
          <p:nvPr/>
        </p:nvSpPr>
        <p:spPr>
          <a:xfrm rot="5400000">
            <a:off x="5930147" y="4809249"/>
            <a:ext cx="328527" cy="439901"/>
          </a:xfrm>
          <a:prstGeom prst="upArrow">
            <a:avLst>
              <a:gd name="adj1" fmla="val 35351"/>
              <a:gd name="adj2" fmla="val 50000"/>
            </a:avLst>
          </a:prstGeom>
          <a:solidFill>
            <a:schemeClr val="tx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3" name="AutoShape 7"/>
          <p:cNvSpPr>
            <a:spLocks noChangeArrowheads="1"/>
          </p:cNvSpPr>
          <p:nvPr/>
        </p:nvSpPr>
        <p:spPr bwMode="auto">
          <a:xfrm>
            <a:off x="5408612" y="1360901"/>
            <a:ext cx="2362987" cy="644481"/>
          </a:xfrm>
          <a:prstGeom prst="wedgeRoundRectCallout">
            <a:avLst>
              <a:gd name="adj1" fmla="val -54956"/>
              <a:gd name="adj2" fmla="val 104132"/>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noProof="1">
                <a:solidFill>
                  <a:srgbClr val="FFFFFF"/>
                </a:solidFill>
              </a:rPr>
              <a:t>Query</a:t>
            </a:r>
          </a:p>
        </p:txBody>
      </p:sp>
      <p:sp>
        <p:nvSpPr>
          <p:cNvPr id="14" name="AutoShape 7"/>
          <p:cNvSpPr>
            <a:spLocks noChangeArrowheads="1"/>
          </p:cNvSpPr>
          <p:nvPr/>
        </p:nvSpPr>
        <p:spPr bwMode="auto">
          <a:xfrm>
            <a:off x="7403425" y="3444229"/>
            <a:ext cx="2362987" cy="644481"/>
          </a:xfrm>
          <a:prstGeom prst="wedgeRoundRectCallout">
            <a:avLst>
              <a:gd name="adj1" fmla="val -32025"/>
              <a:gd name="adj2" fmla="val 11201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noProof="1">
                <a:solidFill>
                  <a:srgbClr val="FFFFFF"/>
                </a:solidFill>
              </a:rPr>
              <a:t>Subquery</a:t>
            </a:r>
          </a:p>
        </p:txBody>
      </p:sp>
    </p:spTree>
    <p:extLst>
      <p:ext uri="{BB962C8B-B14F-4D97-AF65-F5344CB8AC3E}">
        <p14:creationId xmlns:p14="http://schemas.microsoft.com/office/powerpoint/2010/main" val="1821410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2" grpId="0" animBg="1"/>
      <p:bldP spid="13" grpId="0" animBg="1"/>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4"/>
          <p:cNvSpPr>
            <a:spLocks noChangeArrowheads="1"/>
          </p:cNvSpPr>
          <p:nvPr/>
        </p:nvSpPr>
        <p:spPr bwMode="auto">
          <a:xfrm>
            <a:off x="1226457" y="1936518"/>
            <a:ext cx="9674224" cy="353943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SELECT FROM Employees AS e</a:t>
            </a:r>
          </a:p>
          <a:p>
            <a:pPr eaLnBrk="0" hangingPunct="0">
              <a:buClr>
                <a:schemeClr val="accent5">
                  <a:lumMod val="40000"/>
                  <a:lumOff val="60000"/>
                </a:schemeClr>
              </a:buClr>
              <a:buSzPct val="70000"/>
            </a:pP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WHERE e.DepartmentID IN </a:t>
            </a:r>
          </a:p>
          <a:p>
            <a:pPr eaLnBrk="0" hangingPunct="0">
              <a:buClr>
                <a:schemeClr val="accent5">
                  <a:lumMod val="40000"/>
                  <a:lumOff val="60000"/>
                </a:schemeClr>
              </a:buClr>
              <a:buSzPct val="70000"/>
            </a:pP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SELECT d.DepartmentID</a:t>
            </a:r>
            <a:b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b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FROM Deparments AS d</a:t>
            </a:r>
          </a:p>
          <a:p>
            <a:pPr eaLnBrk="0" hangingPunct="0">
              <a:buClr>
                <a:schemeClr val="accent5">
                  <a:lumMod val="40000"/>
                  <a:lumOff val="60000"/>
                </a:schemeClr>
              </a:buClr>
              <a:buSzPct val="70000"/>
            </a:pP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WHERE d.Name = 'Finance'</a:t>
            </a:r>
          </a:p>
          <a:p>
            <a:pPr eaLnBrk="0" hangingPunct="0">
              <a:buClr>
                <a:schemeClr val="accent5">
                  <a:lumMod val="40000"/>
                  <a:lumOff val="60000"/>
                </a:schemeClr>
              </a:buClr>
              <a:buSzPct val="70000"/>
            </a:pP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a:t>
            </a: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39</a:t>
            </a:fld>
            <a:endParaRPr lang="en-US" dirty="0"/>
          </a:p>
        </p:txBody>
      </p:sp>
      <p:sp>
        <p:nvSpPr>
          <p:cNvPr id="465922" name="Rectangle 2"/>
          <p:cNvSpPr>
            <a:spLocks noGrp="1" noChangeArrowheads="1"/>
          </p:cNvSpPr>
          <p:nvPr>
            <p:ph type="title"/>
          </p:nvPr>
        </p:nvSpPr>
        <p:spPr/>
        <p:txBody>
          <a:bodyPr/>
          <a:lstStyle/>
          <a:p>
            <a:r>
              <a:rPr lang="en-US" dirty="0"/>
              <a:t>Subquery Syntax</a:t>
            </a:r>
            <a:endParaRPr lang="bg-BG" dirty="0"/>
          </a:p>
        </p:txBody>
      </p:sp>
      <p:sp>
        <p:nvSpPr>
          <p:cNvPr id="8" name="AutoShape 7"/>
          <p:cNvSpPr>
            <a:spLocks noChangeArrowheads="1"/>
          </p:cNvSpPr>
          <p:nvPr/>
        </p:nvSpPr>
        <p:spPr bwMode="auto">
          <a:xfrm>
            <a:off x="7694612" y="3660513"/>
            <a:ext cx="2932706" cy="558487"/>
          </a:xfrm>
          <a:prstGeom prst="wedgeRoundRectCallout">
            <a:avLst>
              <a:gd name="adj1" fmla="val -71507"/>
              <a:gd name="adj2" fmla="val 5216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Depatments</a:t>
            </a:r>
          </a:p>
        </p:txBody>
      </p:sp>
      <p:sp>
        <p:nvSpPr>
          <p:cNvPr id="12" name="AutoShape 7"/>
          <p:cNvSpPr>
            <a:spLocks noChangeArrowheads="1"/>
          </p:cNvSpPr>
          <p:nvPr/>
        </p:nvSpPr>
        <p:spPr bwMode="auto">
          <a:xfrm>
            <a:off x="2436812" y="5676205"/>
            <a:ext cx="1714943" cy="585140"/>
          </a:xfrm>
          <a:prstGeom prst="wedgeRoundRectCallout">
            <a:avLst>
              <a:gd name="adj1" fmla="val -65583"/>
              <a:gd name="adj2" fmla="val -125851"/>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Subquery</a:t>
            </a:r>
          </a:p>
        </p:txBody>
      </p:sp>
      <p:sp>
        <p:nvSpPr>
          <p:cNvPr id="13" name="AutoShape 7"/>
          <p:cNvSpPr>
            <a:spLocks noChangeArrowheads="1"/>
          </p:cNvSpPr>
          <p:nvPr/>
        </p:nvSpPr>
        <p:spPr bwMode="auto">
          <a:xfrm>
            <a:off x="4577669" y="1219200"/>
            <a:ext cx="2971800" cy="558485"/>
          </a:xfrm>
          <a:prstGeom prst="wedgeRoundRectCallout">
            <a:avLst>
              <a:gd name="adj1" fmla="val -45949"/>
              <a:gd name="adj2" fmla="val 8569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Employees</a:t>
            </a:r>
          </a:p>
        </p:txBody>
      </p:sp>
    </p:spTree>
    <p:extLst>
      <p:ext uri="{BB962C8B-B14F-4D97-AF65-F5344CB8AC3E}">
        <p14:creationId xmlns:p14="http://schemas.microsoft.com/office/powerpoint/2010/main" val="4026943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animEffect transition="in" filter="fade">
                                      <p:cBhvr>
                                        <p:cTn id="11" dur="500"/>
                                        <p:tgtEl>
                                          <p:spTgt spid="17">
                                            <p:txEl>
                                              <p:pRg st="2" end="2"/>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17">
                                            <p:txEl>
                                              <p:pRg st="5" end="5"/>
                                            </p:txEl>
                                          </p:spTgt>
                                        </p:tgtEl>
                                        <p:attrNameLst>
                                          <p:attrName>style.visibility</p:attrName>
                                        </p:attrNameLst>
                                      </p:cBhvr>
                                      <p:to>
                                        <p:strVal val="visible"/>
                                      </p:to>
                                    </p:set>
                                    <p:animEffect transition="in" filter="fade">
                                      <p:cBhvr>
                                        <p:cTn id="14" dur="500"/>
                                        <p:tgtEl>
                                          <p:spTgt spid="17">
                                            <p:txEl>
                                              <p:pRg st="5" end="5"/>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animEffect transition="in" filter="fade">
                                      <p:cBhvr>
                                        <p:cTn id="19" dur="500"/>
                                        <p:tgtEl>
                                          <p:spTgt spid="17">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7">
                                            <p:txEl>
                                              <p:pRg st="4" end="4"/>
                                            </p:txEl>
                                          </p:spTgt>
                                        </p:tgtEl>
                                        <p:attrNameLst>
                                          <p:attrName>style.visibility</p:attrName>
                                        </p:attrNameLst>
                                      </p:cBhvr>
                                      <p:to>
                                        <p:strVal val="visible"/>
                                      </p:to>
                                    </p:set>
                                    <p:animEffect transition="in" filter="fade">
                                      <p:cBhvr>
                                        <p:cTn id="22" dur="500"/>
                                        <p:tgtEl>
                                          <p:spTgt spid="1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ChangeArrowheads="1"/>
          </p:cNvSpPr>
          <p:nvPr>
            <p:ph type="title"/>
          </p:nvPr>
        </p:nvSpPr>
        <p:spPr>
          <a:xfrm>
            <a:off x="1446212" y="4806240"/>
            <a:ext cx="8938472" cy="820600"/>
          </a:xfrm>
        </p:spPr>
        <p:txBody>
          <a:bodyPr/>
          <a:lstStyle/>
          <a:p>
            <a:r>
              <a:rPr lang="en-US" dirty="0"/>
              <a:t>JOINS</a:t>
            </a:r>
            <a:endParaRPr lang="bg-BG" dirty="0"/>
          </a:p>
        </p:txBody>
      </p:sp>
      <p:sp>
        <p:nvSpPr>
          <p:cNvPr id="4" name="Subtitle 3"/>
          <p:cNvSpPr>
            <a:spLocks noGrp="1"/>
          </p:cNvSpPr>
          <p:nvPr>
            <p:ph type="body" idx="1"/>
          </p:nvPr>
        </p:nvSpPr>
        <p:spPr>
          <a:xfrm>
            <a:off x="554884" y="5636344"/>
            <a:ext cx="10721128" cy="719034"/>
          </a:xfrm>
        </p:spPr>
        <p:txBody>
          <a:bodyPr/>
          <a:lstStyle/>
          <a:p>
            <a:r>
              <a:rPr lang="en-US" dirty="0"/>
              <a:t>Gathering</a:t>
            </a:r>
            <a:r>
              <a:rPr dirty="0"/>
              <a:t> Data From Multiple Tables</a:t>
            </a:r>
            <a:endParaRPr lang="bg-BG" dirty="0"/>
          </a:p>
        </p:txBody>
      </p:sp>
      <p:pic>
        <p:nvPicPr>
          <p:cNvPr id="8" name="Picture 2" descr="Резултат с изображение за yu gi oh polymeriz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5747" y="1752600"/>
            <a:ext cx="2819401" cy="281940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0633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8035" name="Rectangle 3"/>
          <p:cNvSpPr>
            <a:spLocks noGrp="1" noChangeArrowheads="1"/>
          </p:cNvSpPr>
          <p:nvPr>
            <p:ph idx="1"/>
          </p:nvPr>
        </p:nvSpPr>
        <p:spPr/>
        <p:txBody>
          <a:bodyPr/>
          <a:lstStyle/>
          <a:p>
            <a:pPr>
              <a:lnSpc>
                <a:spcPct val="100000"/>
              </a:lnSpc>
            </a:pPr>
            <a:r>
              <a:rPr lang="en-US" dirty="0"/>
              <a:t>Display lowest average salary of all departments.</a:t>
            </a:r>
          </a:p>
          <a:p>
            <a:pPr lvl="1">
              <a:lnSpc>
                <a:spcPct val="100000"/>
              </a:lnSpc>
            </a:pPr>
            <a:r>
              <a:rPr lang="en-US" dirty="0"/>
              <a:t>Calculate average salary for each department.</a:t>
            </a:r>
          </a:p>
          <a:p>
            <a:pPr lvl="1">
              <a:lnSpc>
                <a:spcPct val="100000"/>
              </a:lnSpc>
            </a:pPr>
            <a:r>
              <a:rPr lang="en-US" dirty="0"/>
              <a:t>Then show the value of smallest one.</a:t>
            </a:r>
          </a:p>
        </p:txBody>
      </p:sp>
      <p:sp>
        <p:nvSpPr>
          <p:cNvPr id="1068034" name="Rectangle 2"/>
          <p:cNvSpPr>
            <a:spLocks noGrp="1" noChangeArrowheads="1"/>
          </p:cNvSpPr>
          <p:nvPr>
            <p:ph type="title"/>
          </p:nvPr>
        </p:nvSpPr>
        <p:spPr/>
        <p:txBody>
          <a:bodyPr/>
          <a:lstStyle/>
          <a:p>
            <a:r>
              <a:rPr lang="en-US" dirty="0"/>
              <a:t>Problem: Min Average Salary</a:t>
            </a:r>
          </a:p>
        </p:txBody>
      </p:sp>
      <p:sp>
        <p:nvSpPr>
          <p:cNvPr id="2" name="Slide Number Placeholder 1"/>
          <p:cNvSpPr>
            <a:spLocks noGrp="1"/>
          </p:cNvSpPr>
          <p:nvPr>
            <p:ph type="sldNum" sz="quarter" idx="4"/>
          </p:nvPr>
        </p:nvSpPr>
        <p:spPr/>
        <p:txBody>
          <a:bodyPr/>
          <a:lstStyle/>
          <a:p>
            <a:fld id="{C014DD1E-5D91-48A3-AD6D-45FBA980D106}" type="slidenum">
              <a:rPr lang="en-US" smtClean="0"/>
              <a:pPr/>
              <a:t>40</a:t>
            </a:fld>
            <a:endParaRPr lang="en-US" dirty="0"/>
          </a:p>
        </p:txBody>
      </p:sp>
      <p:sp>
        <p:nvSpPr>
          <p:cNvPr id="6" name="TextBox 5"/>
          <p:cNvSpPr txBox="1"/>
          <p:nvPr/>
        </p:nvSpPr>
        <p:spPr>
          <a:xfrm>
            <a:off x="760412" y="6167735"/>
            <a:ext cx="10591800" cy="461665"/>
          </a:xfrm>
          <a:prstGeom prst="rect">
            <a:avLst/>
          </a:prstGeom>
          <a:noFill/>
        </p:spPr>
        <p:txBody>
          <a:bodyPr wrap="square" rtlCol="0">
            <a:spAutoFit/>
          </a:bodyPr>
          <a:lstStyle/>
          <a:p>
            <a:pPr algn="ctr"/>
            <a:r>
              <a:rPr lang="en-US" dirty="0"/>
              <a:t>Check your solution here: </a:t>
            </a:r>
            <a:r>
              <a:rPr lang="en-US" dirty="0">
                <a:hlinkClick r:id="rId3"/>
              </a:rPr>
              <a:t>https://judge.softuni.bg/Contests/Practice/Index/393#10</a:t>
            </a:r>
            <a:endParaRPr lang="en-US" dirty="0"/>
          </a:p>
        </p:txBody>
      </p:sp>
      <p:pic>
        <p:nvPicPr>
          <p:cNvPr id="4" name="Картина 3"/>
          <p:cNvPicPr>
            <a:picLocks noChangeAspect="1"/>
          </p:cNvPicPr>
          <p:nvPr/>
        </p:nvPicPr>
        <p:blipFill>
          <a:blip r:embed="rId4"/>
          <a:stretch>
            <a:fillRect/>
          </a:stretch>
        </p:blipFill>
        <p:spPr>
          <a:xfrm>
            <a:off x="1141411" y="3910116"/>
            <a:ext cx="3902445" cy="1119083"/>
          </a:xfrm>
          <a:prstGeom prst="rect">
            <a:avLst/>
          </a:prstGeom>
        </p:spPr>
      </p:pic>
      <p:pic>
        <p:nvPicPr>
          <p:cNvPr id="7" name="Picture 2" descr="document, file, preview, search, zoom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7612" y="1905000"/>
            <a:ext cx="1828800" cy="1828800"/>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4" descr="application, desktop, development, programming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35970" y="4358072"/>
            <a:ext cx="1744842" cy="174484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645132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1226458" y="1371600"/>
            <a:ext cx="9897154" cy="4650092"/>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r>
              <a:rPr lang="en-US" sz="3200" b="1" noProof="1">
                <a:solidFill>
                  <a:schemeClr val="tx2"/>
                </a:solidFill>
                <a:latin typeface="Consolas" panose="020B0609020204030204" pitchFamily="49" charset="0"/>
              </a:rPr>
              <a:t>SELECT </a:t>
            </a:r>
            <a:br>
              <a:rPr lang="en-US" sz="3200" b="1" noProof="1">
                <a:solidFill>
                  <a:schemeClr val="tx2"/>
                </a:solidFill>
                <a:latin typeface="Consolas" panose="020B0609020204030204" pitchFamily="49" charset="0"/>
              </a:rPr>
            </a:br>
            <a:r>
              <a:rPr lang="en-US" sz="3200" b="1" noProof="1">
                <a:solidFill>
                  <a:schemeClr val="tx2"/>
                </a:solidFill>
                <a:latin typeface="Consolas" panose="020B0609020204030204" pitchFamily="49" charset="0"/>
              </a:rPr>
              <a:t>  MIN(</a:t>
            </a:r>
            <a:r>
              <a:rPr lang="en-US" sz="3200" b="1" noProof="1">
                <a:solidFill>
                  <a:schemeClr val="tx2">
                    <a:lumMod val="75000"/>
                  </a:schemeClr>
                </a:solidFill>
                <a:latin typeface="Consolas" panose="020B0609020204030204" pitchFamily="49" charset="0"/>
              </a:rPr>
              <a:t>a.AverageSalary</a:t>
            </a:r>
            <a:r>
              <a:rPr lang="en-US" sz="3200" b="1" noProof="1">
                <a:solidFill>
                  <a:schemeClr val="tx2"/>
                </a:solidFill>
                <a:latin typeface="Consolas" panose="020B0609020204030204" pitchFamily="49" charset="0"/>
              </a:rPr>
              <a:t>) AS MinAverageSalary</a:t>
            </a:r>
          </a:p>
          <a:p>
            <a:r>
              <a:rPr lang="en-US" sz="3200" b="1" noProof="1">
                <a:solidFill>
                  <a:schemeClr val="tx2"/>
                </a:solidFill>
                <a:latin typeface="Consolas" panose="020B0609020204030204" pitchFamily="49" charset="0"/>
              </a:rPr>
              <a:t>  FROM </a:t>
            </a:r>
          </a:p>
          <a:p>
            <a:r>
              <a:rPr lang="en-US" sz="3200" b="1" noProof="1">
                <a:solidFill>
                  <a:schemeClr val="tx2"/>
                </a:solidFill>
                <a:latin typeface="Consolas" panose="020B0609020204030204" pitchFamily="49" charset="0"/>
              </a:rPr>
              <a:t>  </a:t>
            </a:r>
            <a:r>
              <a:rPr lang="en-US" sz="3200" b="1" noProof="1">
                <a:solidFill>
                  <a:schemeClr val="tx2">
                    <a:lumMod val="75000"/>
                  </a:schemeClr>
                </a:solidFill>
                <a:latin typeface="Consolas" panose="020B0609020204030204" pitchFamily="49" charset="0"/>
              </a:rPr>
              <a:t>(</a:t>
            </a:r>
          </a:p>
          <a:p>
            <a:r>
              <a:rPr lang="en-US" sz="3200" b="1" noProof="1">
                <a:solidFill>
                  <a:schemeClr val="tx2">
                    <a:lumMod val="75000"/>
                  </a:schemeClr>
                </a:solidFill>
                <a:latin typeface="Consolas" panose="020B0609020204030204" pitchFamily="49" charset="0"/>
              </a:rPr>
              <a:t>    </a:t>
            </a:r>
            <a:r>
              <a:rPr lang="en-US" sz="3200" b="1" noProof="1">
                <a:solidFill>
                  <a:schemeClr val="tx2"/>
                </a:solidFill>
                <a:latin typeface="Consolas" panose="020B0609020204030204" pitchFamily="49" charset="0"/>
              </a:rPr>
              <a:t>SELECT e.DepartmentID, </a:t>
            </a:r>
          </a:p>
          <a:p>
            <a:r>
              <a:rPr lang="en-US" sz="3200" b="1" noProof="1">
                <a:solidFill>
                  <a:schemeClr val="tx2"/>
                </a:solidFill>
                <a:latin typeface="Consolas" panose="020B0609020204030204" pitchFamily="49" charset="0"/>
              </a:rPr>
              <a:t>      AVG(e.Salary) AS AverageSalary</a:t>
            </a:r>
          </a:p>
          <a:p>
            <a:r>
              <a:rPr lang="en-US" sz="3200" b="1" noProof="1">
                <a:solidFill>
                  <a:schemeClr val="tx2"/>
                </a:solidFill>
                <a:latin typeface="Consolas" panose="020B0609020204030204" pitchFamily="49" charset="0"/>
              </a:rPr>
              <a:t>    FROM Employees AS e</a:t>
            </a:r>
          </a:p>
          <a:p>
            <a:r>
              <a:rPr lang="en-US" sz="3200" b="1" noProof="1">
                <a:solidFill>
                  <a:schemeClr val="tx2"/>
                </a:solidFill>
                <a:latin typeface="Consolas" panose="020B0609020204030204" pitchFamily="49" charset="0"/>
              </a:rPr>
              <a:t>	   GROUP BY e.DepartmentID</a:t>
            </a:r>
          </a:p>
          <a:p>
            <a:r>
              <a:rPr lang="en-US" sz="3200" b="1" noProof="1">
                <a:solidFill>
                  <a:schemeClr val="tx2"/>
                </a:solidFill>
                <a:latin typeface="Consolas" panose="020B0609020204030204" pitchFamily="49" charset="0"/>
              </a:rPr>
              <a:t>  </a:t>
            </a:r>
            <a:r>
              <a:rPr lang="en-US" sz="3200" b="1" noProof="1">
                <a:solidFill>
                  <a:schemeClr val="tx2">
                    <a:lumMod val="75000"/>
                  </a:schemeClr>
                </a:solidFill>
                <a:latin typeface="Consolas" panose="020B0609020204030204" pitchFamily="49" charset="0"/>
              </a:rPr>
              <a:t>)</a:t>
            </a:r>
            <a:r>
              <a:rPr lang="en-US" sz="3200" b="1" noProof="1">
                <a:solidFill>
                  <a:schemeClr val="tx2"/>
                </a:solidFill>
                <a:latin typeface="Consolas" panose="020B0609020204030204" pitchFamily="49" charset="0"/>
              </a:rPr>
              <a:t> AS </a:t>
            </a:r>
            <a:r>
              <a:rPr lang="en-US" sz="3200" b="1" noProof="1">
                <a:solidFill>
                  <a:schemeClr val="tx2">
                    <a:lumMod val="75000"/>
                  </a:schemeClr>
                </a:solidFill>
                <a:latin typeface="Consolas" panose="020B0609020204030204" pitchFamily="49" charset="0"/>
              </a:rPr>
              <a:t>a</a:t>
            </a:r>
            <a:endParaRPr lang="en-US" sz="3200" noProof="1">
              <a:solidFill>
                <a:schemeClr val="tx2">
                  <a:lumMod val="75000"/>
                </a:schemeClr>
              </a:solidFill>
              <a:latin typeface="Consolas" panose="020B0609020204030204" pitchFamily="49" charset="0"/>
            </a:endParaRP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41</a:t>
            </a:fld>
            <a:endParaRPr lang="en-US" dirty="0"/>
          </a:p>
        </p:txBody>
      </p:sp>
      <p:sp>
        <p:nvSpPr>
          <p:cNvPr id="465922" name="Rectangle 2"/>
          <p:cNvSpPr>
            <a:spLocks noGrp="1" noChangeArrowheads="1"/>
          </p:cNvSpPr>
          <p:nvPr>
            <p:ph type="title"/>
          </p:nvPr>
        </p:nvSpPr>
        <p:spPr/>
        <p:txBody>
          <a:bodyPr/>
          <a:lstStyle/>
          <a:p>
            <a:r>
              <a:rPr lang="en-US" dirty="0"/>
              <a:t>Solution</a:t>
            </a:r>
            <a:r>
              <a:rPr lang="en-US"/>
              <a:t>: Min </a:t>
            </a:r>
            <a:r>
              <a:rPr lang="en-US" dirty="0"/>
              <a:t>Average Salary</a:t>
            </a:r>
            <a:endParaRPr lang="bg-BG" dirty="0"/>
          </a:p>
        </p:txBody>
      </p:sp>
      <p:sp>
        <p:nvSpPr>
          <p:cNvPr id="12" name="AutoShape 7"/>
          <p:cNvSpPr>
            <a:spLocks noChangeArrowheads="1"/>
          </p:cNvSpPr>
          <p:nvPr/>
        </p:nvSpPr>
        <p:spPr bwMode="auto">
          <a:xfrm>
            <a:off x="188815" y="3414012"/>
            <a:ext cx="1714943" cy="565268"/>
          </a:xfrm>
          <a:prstGeom prst="wedgeRoundRectCallout">
            <a:avLst>
              <a:gd name="adj1" fmla="val 49054"/>
              <a:gd name="adj2" fmla="val 108730"/>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Subquery</a:t>
            </a:r>
          </a:p>
        </p:txBody>
      </p:sp>
      <p:sp>
        <p:nvSpPr>
          <p:cNvPr id="13" name="AutoShape 7"/>
          <p:cNvSpPr>
            <a:spLocks noChangeArrowheads="1"/>
          </p:cNvSpPr>
          <p:nvPr/>
        </p:nvSpPr>
        <p:spPr bwMode="auto">
          <a:xfrm>
            <a:off x="8594612" y="4419600"/>
            <a:ext cx="2971800" cy="558485"/>
          </a:xfrm>
          <a:prstGeom prst="wedgeRoundRectCallout">
            <a:avLst>
              <a:gd name="adj1" fmla="val -111590"/>
              <a:gd name="adj2" fmla="val 798"/>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Employees</a:t>
            </a:r>
          </a:p>
        </p:txBody>
      </p:sp>
      <p:sp>
        <p:nvSpPr>
          <p:cNvPr id="8" name="TextBox 5"/>
          <p:cNvSpPr txBox="1"/>
          <p:nvPr/>
        </p:nvSpPr>
        <p:spPr>
          <a:xfrm>
            <a:off x="760412" y="6167735"/>
            <a:ext cx="10591800" cy="461665"/>
          </a:xfrm>
          <a:prstGeom prst="rect">
            <a:avLst/>
          </a:prstGeom>
          <a:noFill/>
        </p:spPr>
        <p:txBody>
          <a:bodyPr wrap="square" rtlCol="0">
            <a:spAutoFit/>
          </a:bodyPr>
          <a:lstStyle/>
          <a:p>
            <a:pPr algn="ctr"/>
            <a:r>
              <a:rPr lang="en-US" dirty="0"/>
              <a:t>Check your solution here: </a:t>
            </a:r>
            <a:r>
              <a:rPr lang="en-US" dirty="0">
                <a:hlinkClick r:id="rId3"/>
              </a:rPr>
              <a:t>https://judge.softuni.bg/Contests/Practice/Index/393#10</a:t>
            </a:r>
            <a:endParaRPr lang="en-US" dirty="0"/>
          </a:p>
        </p:txBody>
      </p:sp>
    </p:spTree>
    <p:extLst>
      <p:ext uri="{BB962C8B-B14F-4D97-AF65-F5344CB8AC3E}">
        <p14:creationId xmlns:p14="http://schemas.microsoft.com/office/powerpoint/2010/main" val="2186101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Effect transition="in" filter="fade">
                                      <p:cBhvr>
                                        <p:cTn id="13" dur="500"/>
                                        <p:tgtEl>
                                          <p:spTgt spid="10">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xEl>
                                              <p:pRg st="7" end="7"/>
                                            </p:txEl>
                                          </p:spTgt>
                                        </p:tgtEl>
                                        <p:attrNameLst>
                                          <p:attrName>style.visibility</p:attrName>
                                        </p:attrNameLst>
                                      </p:cBhvr>
                                      <p:to>
                                        <p:strVal val="visible"/>
                                      </p:to>
                                    </p:set>
                                    <p:animEffect transition="in" filter="fade">
                                      <p:cBhvr>
                                        <p:cTn id="16" dur="500"/>
                                        <p:tgtEl>
                                          <p:spTgt spid="10">
                                            <p:txEl>
                                              <p:pRg st="7" end="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animEffect transition="in" filter="fade">
                                      <p:cBhvr>
                                        <p:cTn id="21" dur="500"/>
                                        <p:tgtEl>
                                          <p:spTgt spid="10">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xEl>
                                              <p:pRg st="4" end="4"/>
                                            </p:txEl>
                                          </p:spTgt>
                                        </p:tgtEl>
                                        <p:attrNameLst>
                                          <p:attrName>style.visibility</p:attrName>
                                        </p:attrNameLst>
                                      </p:cBhvr>
                                      <p:to>
                                        <p:strVal val="visible"/>
                                      </p:to>
                                    </p:set>
                                    <p:animEffect transition="in" filter="fade">
                                      <p:cBhvr>
                                        <p:cTn id="24" dur="500"/>
                                        <p:tgtEl>
                                          <p:spTgt spid="10">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animEffect transition="in" filter="fade">
                                      <p:cBhvr>
                                        <p:cTn id="27" dur="500"/>
                                        <p:tgtEl>
                                          <p:spTgt spid="10">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0">
                                            <p:txEl>
                                              <p:pRg st="6" end="6"/>
                                            </p:txEl>
                                          </p:spTgt>
                                        </p:tgtEl>
                                        <p:attrNameLst>
                                          <p:attrName>style.visibility</p:attrName>
                                        </p:attrNameLst>
                                      </p:cBhvr>
                                      <p:to>
                                        <p:strVal val="visible"/>
                                      </p:to>
                                    </p:set>
                                    <p:animEffect transition="in" filter="fade">
                                      <p:cBhvr>
                                        <p:cTn id="30" dur="500"/>
                                        <p:tgtEl>
                                          <p:spTgt spid="10">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ChangeArrowheads="1"/>
          </p:cNvSpPr>
          <p:nvPr>
            <p:ph type="title"/>
          </p:nvPr>
        </p:nvSpPr>
        <p:spPr>
          <a:xfrm>
            <a:off x="1446212" y="4806240"/>
            <a:ext cx="8938472" cy="820600"/>
          </a:xfrm>
        </p:spPr>
        <p:txBody>
          <a:bodyPr/>
          <a:lstStyle/>
          <a:p>
            <a:r>
              <a:rPr lang="en-US" dirty="0"/>
              <a:t>Common Table Expressions</a:t>
            </a:r>
            <a:endParaRPr lang="bg-BG" dirty="0"/>
          </a:p>
        </p:txBody>
      </p:sp>
      <p:sp>
        <p:nvSpPr>
          <p:cNvPr id="4" name="Subtitle 3"/>
          <p:cNvSpPr>
            <a:spLocks noGrp="1"/>
          </p:cNvSpPr>
          <p:nvPr>
            <p:ph type="body" idx="1"/>
          </p:nvPr>
        </p:nvSpPr>
        <p:spPr>
          <a:xfrm>
            <a:off x="554884" y="5658678"/>
            <a:ext cx="10721128" cy="696700"/>
          </a:xfrm>
        </p:spPr>
        <p:txBody>
          <a:bodyPr/>
          <a:lstStyle/>
          <a:p>
            <a:r>
              <a:rPr lang="en-US" dirty="0"/>
              <a:t>Reusable Subqueries</a:t>
            </a:r>
            <a:endParaRPr lang="bg-BG" dirty="0"/>
          </a:p>
        </p:txBody>
      </p:sp>
      <p:pic>
        <p:nvPicPr>
          <p:cNvPr id="3" name="Картина 2"/>
          <p:cNvPicPr>
            <a:picLocks noChangeAspect="1"/>
          </p:cNvPicPr>
          <p:nvPr/>
        </p:nvPicPr>
        <p:blipFill>
          <a:blip r:embed="rId3"/>
          <a:stretch>
            <a:fillRect/>
          </a:stretch>
        </p:blipFill>
        <p:spPr>
          <a:xfrm>
            <a:off x="3808412" y="2438400"/>
            <a:ext cx="4061894" cy="2016543"/>
          </a:xfrm>
          <a:prstGeom prst="rect">
            <a:avLst/>
          </a:prstGeom>
        </p:spPr>
      </p:pic>
    </p:spTree>
    <p:extLst>
      <p:ext uri="{BB962C8B-B14F-4D97-AF65-F5344CB8AC3E}">
        <p14:creationId xmlns:p14="http://schemas.microsoft.com/office/powerpoint/2010/main" val="41204213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43</a:t>
            </a:fld>
            <a:endParaRPr lang="en-US" dirty="0"/>
          </a:p>
        </p:txBody>
      </p:sp>
      <p:sp>
        <p:nvSpPr>
          <p:cNvPr id="500739" name="Rectangle 3"/>
          <p:cNvSpPr>
            <a:spLocks noGrp="1" noChangeArrowheads="1"/>
          </p:cNvSpPr>
          <p:nvPr>
            <p:ph idx="1"/>
          </p:nvPr>
        </p:nvSpPr>
        <p:spPr/>
        <p:txBody>
          <a:bodyPr/>
          <a:lstStyle/>
          <a:p>
            <a:pPr>
              <a:spcBef>
                <a:spcPct val="25000"/>
              </a:spcBef>
            </a:pPr>
            <a:r>
              <a:rPr lang="en-US" dirty="0"/>
              <a:t>Common Table Expressions (</a:t>
            </a:r>
            <a:r>
              <a:rPr lang="en-US" dirty="0">
                <a:solidFill>
                  <a:schemeClr val="tx2">
                    <a:lumMod val="75000"/>
                  </a:schemeClr>
                </a:solidFill>
              </a:rPr>
              <a:t>CTE</a:t>
            </a:r>
            <a:r>
              <a:rPr lang="en-US" dirty="0"/>
              <a:t>) can be considered as "named subqueries".</a:t>
            </a:r>
          </a:p>
          <a:p>
            <a:pPr>
              <a:spcBef>
                <a:spcPct val="25000"/>
              </a:spcBef>
            </a:pPr>
            <a:r>
              <a:rPr lang="en-US" dirty="0"/>
              <a:t>They could be used to improve code </a:t>
            </a:r>
            <a:r>
              <a:rPr lang="en-US" dirty="0">
                <a:solidFill>
                  <a:schemeClr val="tx2">
                    <a:lumMod val="75000"/>
                  </a:schemeClr>
                </a:solidFill>
              </a:rPr>
              <a:t>readability</a:t>
            </a:r>
            <a:r>
              <a:rPr lang="en-US" dirty="0"/>
              <a:t> and code </a:t>
            </a:r>
            <a:r>
              <a:rPr lang="en-US" dirty="0">
                <a:solidFill>
                  <a:schemeClr val="tx2">
                    <a:lumMod val="75000"/>
                  </a:schemeClr>
                </a:solidFill>
              </a:rPr>
              <a:t>reuse</a:t>
            </a:r>
            <a:r>
              <a:rPr lang="en-US" dirty="0"/>
              <a:t>.</a:t>
            </a:r>
            <a:endParaRPr lang="bg-BG" dirty="0"/>
          </a:p>
          <a:p>
            <a:pPr>
              <a:spcBef>
                <a:spcPct val="25000"/>
              </a:spcBef>
            </a:pPr>
            <a:r>
              <a:rPr lang="en-US" dirty="0"/>
              <a:t>Usually they are positioned in the </a:t>
            </a:r>
            <a:r>
              <a:rPr lang="en-US" dirty="0">
                <a:solidFill>
                  <a:schemeClr val="tx2">
                    <a:lumMod val="75000"/>
                  </a:schemeClr>
                </a:solidFill>
              </a:rPr>
              <a:t>beginning</a:t>
            </a:r>
            <a:r>
              <a:rPr lang="en-US" dirty="0"/>
              <a:t> of the query.</a:t>
            </a:r>
          </a:p>
        </p:txBody>
      </p:sp>
      <p:sp>
        <p:nvSpPr>
          <p:cNvPr id="500738" name="Rectangle 2"/>
          <p:cNvSpPr>
            <a:spLocks noGrp="1" noChangeArrowheads="1"/>
          </p:cNvSpPr>
          <p:nvPr>
            <p:ph type="title"/>
          </p:nvPr>
        </p:nvSpPr>
        <p:spPr/>
        <p:txBody>
          <a:bodyPr/>
          <a:lstStyle/>
          <a:p>
            <a:r>
              <a:rPr lang="en-US" dirty="0"/>
              <a:t>Common Table Expressions</a:t>
            </a:r>
            <a:endParaRPr lang="bg-BG" dirty="0"/>
          </a:p>
        </p:txBody>
      </p:sp>
      <p:sp>
        <p:nvSpPr>
          <p:cNvPr id="6" name="Rectangle 4"/>
          <p:cNvSpPr>
            <a:spLocks noChangeArrowheads="1"/>
          </p:cNvSpPr>
          <p:nvPr/>
        </p:nvSpPr>
        <p:spPr bwMode="auto">
          <a:xfrm>
            <a:off x="1217614" y="4267200"/>
            <a:ext cx="9601198" cy="20928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WITH</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CTE_Name (ColumnA, ColumnB…)</a:t>
            </a:r>
          </a:p>
          <a:p>
            <a:pPr eaLnBrk="0" hangingPunct="0">
              <a:buClr>
                <a:schemeClr val="accent5">
                  <a:lumMod val="40000"/>
                  <a:lumOff val="60000"/>
                </a:schemeClr>
              </a:buClr>
              <a:buSzPct val="70000"/>
            </a:pP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AS</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Insert subquery here.</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3913421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0739">
                                            <p:txEl>
                                              <p:pRg st="1" end="1"/>
                                            </p:txEl>
                                          </p:spTgt>
                                        </p:tgtEl>
                                        <p:attrNameLst>
                                          <p:attrName>style.visibility</p:attrName>
                                        </p:attrNameLst>
                                      </p:cBhvr>
                                      <p:to>
                                        <p:strVal val="visible"/>
                                      </p:to>
                                    </p:set>
                                    <p:animEffect transition="in" filter="fade">
                                      <p:cBhvr>
                                        <p:cTn id="7" dur="500"/>
                                        <p:tgtEl>
                                          <p:spTgt spid="50073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00739">
                                            <p:txEl>
                                              <p:pRg st="2" end="2"/>
                                            </p:txEl>
                                          </p:spTgt>
                                        </p:tgtEl>
                                        <p:attrNameLst>
                                          <p:attrName>style.visibility</p:attrName>
                                        </p:attrNameLst>
                                      </p:cBhvr>
                                      <p:to>
                                        <p:strVal val="visible"/>
                                      </p:to>
                                    </p:set>
                                    <p:animEffect transition="in" filter="fade">
                                      <p:cBhvr>
                                        <p:cTn id="12" dur="500"/>
                                        <p:tgtEl>
                                          <p:spTgt spid="50073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0739" grpId="0" uiExpand="1" build="p"/>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номер на слайда 1"/>
          <p:cNvSpPr>
            <a:spLocks noGrp="1"/>
          </p:cNvSpPr>
          <p:nvPr>
            <p:ph type="sldNum" sz="quarter" idx="4"/>
          </p:nvPr>
        </p:nvSpPr>
        <p:spPr/>
        <p:txBody>
          <a:bodyPr/>
          <a:lstStyle/>
          <a:p>
            <a:fld id="{C014DD1E-5D91-48A3-AD6D-45FBA980D106}" type="slidenum">
              <a:rPr lang="en-US" smtClean="0"/>
              <a:pPr/>
              <a:t>44</a:t>
            </a:fld>
            <a:endParaRPr lang="en-US" dirty="0"/>
          </a:p>
        </p:txBody>
      </p:sp>
      <p:sp>
        <p:nvSpPr>
          <p:cNvPr id="4" name="Заглавие 3"/>
          <p:cNvSpPr>
            <a:spLocks noGrp="1"/>
          </p:cNvSpPr>
          <p:nvPr>
            <p:ph type="title"/>
          </p:nvPr>
        </p:nvSpPr>
        <p:spPr/>
        <p:txBody>
          <a:bodyPr/>
          <a:lstStyle/>
          <a:p>
            <a:r>
              <a:rPr lang="en-US" dirty="0"/>
              <a:t>CTE Syntax</a:t>
            </a:r>
          </a:p>
        </p:txBody>
      </p:sp>
      <p:sp>
        <p:nvSpPr>
          <p:cNvPr id="5" name="Rectangle 4"/>
          <p:cNvSpPr>
            <a:spLocks noChangeArrowheads="1"/>
          </p:cNvSpPr>
          <p:nvPr/>
        </p:nvSpPr>
        <p:spPr bwMode="auto">
          <a:xfrm>
            <a:off x="1217614" y="1447800"/>
            <a:ext cx="9601198" cy="489364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WITH</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Employees_CTE </a:t>
            </a:r>
            <a:b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b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(FirstName, LastName, DepartmentName)</a:t>
            </a:r>
          </a:p>
          <a:p>
            <a:pPr eaLnBrk="0" hangingPunct="0">
              <a:buClr>
                <a:schemeClr val="accent5">
                  <a:lumMod val="40000"/>
                  <a:lumOff val="60000"/>
                </a:schemeClr>
              </a:buClr>
              <a:buSzPct val="70000"/>
            </a:pP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AS</a:t>
            </a:r>
          </a:p>
          <a:p>
            <a:pPr eaLnBrk="0" hangingPunct="0">
              <a:buClr>
                <a:schemeClr val="accent5">
                  <a:lumMod val="40000"/>
                  <a:lumOff val="60000"/>
                </a:schemeClr>
              </a:buClr>
              <a:buSzPct val="70000"/>
            </a:pP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SELECT e.FirstName, e.LastName, d.Name</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FROM Employees AS e </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LEFT JOIN </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Departments AS d ON </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d.DepartmentID = e.DepartmentID</a:t>
            </a:r>
          </a:p>
          <a:p>
            <a:pPr eaLnBrk="0" hangingPunct="0">
              <a:buClr>
                <a:schemeClr val="accent5">
                  <a:lumMod val="40000"/>
                  <a:lumOff val="60000"/>
                </a:schemeClr>
              </a:buClr>
              <a:buSzPct val="70000"/>
            </a:pP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endPar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SELECT FirstName, LastName, DepartmentName </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FROM Employees_CTE</a:t>
            </a:r>
          </a:p>
        </p:txBody>
      </p:sp>
    </p:spTree>
    <p:extLst>
      <p:ext uri="{BB962C8B-B14F-4D97-AF65-F5344CB8AC3E}">
        <p14:creationId xmlns:p14="http://schemas.microsoft.com/office/powerpoint/2010/main" val="2111474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7" end="7"/>
                                            </p:txEl>
                                          </p:spTgt>
                                        </p:tgtEl>
                                        <p:attrNameLst>
                                          <p:attrName>style.visibility</p:attrName>
                                        </p:attrNameLst>
                                      </p:cBhvr>
                                      <p:to>
                                        <p:strVal val="visible"/>
                                      </p:to>
                                    </p:set>
                                    <p:animEffect transition="in" filter="fade">
                                      <p:cBhvr>
                                        <p:cTn id="16" dur="500"/>
                                        <p:tgtEl>
                                          <p:spTgt spid="5">
                                            <p:txEl>
                                              <p:pRg st="7" end="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Effect transition="in" filter="fade">
                                      <p:cBhvr>
                                        <p:cTn id="21" dur="500"/>
                                        <p:tgtEl>
                                          <p:spTgt spid="5">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4" end="4"/>
                                            </p:txEl>
                                          </p:spTgt>
                                        </p:tgtEl>
                                        <p:attrNameLst>
                                          <p:attrName>style.visibility</p:attrName>
                                        </p:attrNameLst>
                                      </p:cBhvr>
                                      <p:to>
                                        <p:strVal val="visible"/>
                                      </p:to>
                                    </p:set>
                                    <p:animEffect transition="in" filter="fade">
                                      <p:cBhvr>
                                        <p:cTn id="24" dur="500"/>
                                        <p:tgtEl>
                                          <p:spTgt spid="5">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5">
                                            <p:txEl>
                                              <p:pRg st="6" end="6"/>
                                            </p:txEl>
                                          </p:spTgt>
                                        </p:tgtEl>
                                        <p:attrNameLst>
                                          <p:attrName>style.visibility</p:attrName>
                                        </p:attrNameLst>
                                      </p:cBhvr>
                                      <p:to>
                                        <p:strVal val="visible"/>
                                      </p:to>
                                    </p:set>
                                    <p:animEffect transition="in" filter="fade">
                                      <p:cBhvr>
                                        <p:cTn id="30" dur="500"/>
                                        <p:tgtEl>
                                          <p:spTgt spid="5">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animEffect transition="in" filter="fade">
                                      <p:cBhvr>
                                        <p:cTn id="35" dur="500"/>
                                        <p:tgtEl>
                                          <p:spTgt spid="5">
                                            <p:txEl>
                                              <p:pRg st="9" end="9"/>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5">
                                            <p:txEl>
                                              <p:pRg st="10" end="10"/>
                                            </p:txEl>
                                          </p:spTgt>
                                        </p:tgtEl>
                                        <p:attrNameLst>
                                          <p:attrName>style.visibility</p:attrName>
                                        </p:attrNameLst>
                                      </p:cBhvr>
                                      <p:to>
                                        <p:strVal val="visible"/>
                                      </p:to>
                                    </p:set>
                                    <p:animEffect transition="in" filter="fade">
                                      <p:cBhvr>
                                        <p:cTn id="38"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ChangeArrowheads="1"/>
          </p:cNvSpPr>
          <p:nvPr>
            <p:ph type="title"/>
          </p:nvPr>
        </p:nvSpPr>
        <p:spPr>
          <a:xfrm>
            <a:off x="1446212" y="4806240"/>
            <a:ext cx="8938472" cy="820600"/>
          </a:xfrm>
        </p:spPr>
        <p:txBody>
          <a:bodyPr/>
          <a:lstStyle/>
          <a:p>
            <a:r>
              <a:rPr lang="en-US" dirty="0"/>
              <a:t>Indexes</a:t>
            </a:r>
            <a:endParaRPr lang="bg-BG" dirty="0"/>
          </a:p>
        </p:txBody>
      </p:sp>
      <p:sp>
        <p:nvSpPr>
          <p:cNvPr id="4" name="Subtitle 3"/>
          <p:cNvSpPr>
            <a:spLocks noGrp="1"/>
          </p:cNvSpPr>
          <p:nvPr>
            <p:ph type="body" idx="1"/>
          </p:nvPr>
        </p:nvSpPr>
        <p:spPr>
          <a:xfrm>
            <a:off x="554884" y="5658678"/>
            <a:ext cx="10721128" cy="692873"/>
          </a:xfrm>
        </p:spPr>
        <p:txBody>
          <a:bodyPr/>
          <a:lstStyle/>
          <a:p>
            <a:r>
              <a:rPr lang="en-US" dirty="0"/>
              <a:t>Clustered and Non-Clustered Indexes</a:t>
            </a:r>
          </a:p>
        </p:txBody>
      </p:sp>
      <p:pic>
        <p:nvPicPr>
          <p:cNvPr id="5" name="Picture 2" descr="http://www.buchanindustries.com/img/mtindexes/mt-index-mai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4316" y="1295400"/>
            <a:ext cx="4462264" cy="3390690"/>
          </a:xfrm>
          <a:prstGeom prst="roundRect">
            <a:avLst>
              <a:gd name="adj" fmla="val 4655"/>
            </a:avLst>
          </a:prstGeom>
          <a:noFill/>
          <a:effectLst>
            <a:softEdge rad="63500"/>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662066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46</a:t>
            </a:fld>
            <a:endParaRPr lang="en-US" dirty="0"/>
          </a:p>
        </p:txBody>
      </p:sp>
      <p:sp>
        <p:nvSpPr>
          <p:cNvPr id="500739" name="Rectangle 3"/>
          <p:cNvSpPr>
            <a:spLocks noGrp="1" noChangeArrowheads="1"/>
          </p:cNvSpPr>
          <p:nvPr>
            <p:ph idx="1"/>
          </p:nvPr>
        </p:nvSpPr>
        <p:spPr/>
        <p:txBody>
          <a:bodyPr/>
          <a:lstStyle/>
          <a:p>
            <a:pPr>
              <a:spcBef>
                <a:spcPct val="25000"/>
              </a:spcBef>
            </a:pPr>
            <a:r>
              <a:rPr lang="en-US" dirty="0">
                <a:solidFill>
                  <a:schemeClr val="tx2">
                    <a:lumMod val="75000"/>
                  </a:schemeClr>
                </a:solidFill>
              </a:rPr>
              <a:t>Indices </a:t>
            </a:r>
            <a:r>
              <a:rPr lang="en-US" dirty="0"/>
              <a:t>speed up searching of values in a certain column or group of columns.</a:t>
            </a:r>
          </a:p>
          <a:p>
            <a:pPr lvl="1">
              <a:spcBef>
                <a:spcPct val="25000"/>
              </a:spcBef>
            </a:pPr>
            <a:r>
              <a:rPr lang="en-US" dirty="0"/>
              <a:t>Usually implemented as </a:t>
            </a:r>
            <a:r>
              <a:rPr lang="en-US" dirty="0">
                <a:solidFill>
                  <a:schemeClr val="tx2">
                    <a:lumMod val="75000"/>
                  </a:schemeClr>
                </a:solidFill>
              </a:rPr>
              <a:t>B-trees</a:t>
            </a:r>
            <a:r>
              <a:rPr lang="en-US" dirty="0"/>
              <a:t>.</a:t>
            </a:r>
            <a:endParaRPr lang="bg-BG" dirty="0"/>
          </a:p>
          <a:p>
            <a:pPr>
              <a:spcBef>
                <a:spcPct val="25000"/>
              </a:spcBef>
            </a:pPr>
            <a:r>
              <a:rPr lang="en-US" dirty="0"/>
              <a:t>Indices can be built-in the table (</a:t>
            </a:r>
            <a:r>
              <a:rPr lang="en-US" dirty="0">
                <a:solidFill>
                  <a:schemeClr val="accent5">
                    <a:lumMod val="20000"/>
                    <a:lumOff val="80000"/>
                  </a:schemeClr>
                </a:solidFill>
              </a:rPr>
              <a:t>clustered</a:t>
            </a:r>
            <a:r>
              <a:rPr lang="en-US" dirty="0"/>
              <a:t>) or stored externally (</a:t>
            </a:r>
            <a:r>
              <a:rPr lang="en-US" dirty="0">
                <a:solidFill>
                  <a:schemeClr val="accent5">
                    <a:lumMod val="20000"/>
                    <a:lumOff val="80000"/>
                  </a:schemeClr>
                </a:solidFill>
              </a:rPr>
              <a:t>non-clustered</a:t>
            </a:r>
            <a:r>
              <a:rPr lang="en-US" dirty="0"/>
              <a:t>).</a:t>
            </a:r>
            <a:endParaRPr lang="bg-BG" dirty="0"/>
          </a:p>
          <a:p>
            <a:pPr>
              <a:spcBef>
                <a:spcPct val="25000"/>
              </a:spcBef>
            </a:pPr>
            <a:r>
              <a:rPr lang="en-US" dirty="0"/>
              <a:t>Adding and deleting records in indexed tables is slower!</a:t>
            </a:r>
          </a:p>
          <a:p>
            <a:pPr lvl="1">
              <a:spcBef>
                <a:spcPct val="25000"/>
              </a:spcBef>
            </a:pPr>
            <a:r>
              <a:rPr lang="en-US" dirty="0"/>
              <a:t>Indices should be used for big tables only (e.g. </a:t>
            </a:r>
            <a:r>
              <a:rPr lang="en-US" dirty="0">
                <a:latin typeface="Consolas" pitchFamily="49" charset="0"/>
                <a:cs typeface="Consolas" pitchFamily="49" charset="0"/>
              </a:rPr>
              <a:t>50</a:t>
            </a:r>
            <a:r>
              <a:rPr lang="en-US" dirty="0"/>
              <a:t> </a:t>
            </a:r>
            <a:r>
              <a:rPr lang="en-US" dirty="0">
                <a:latin typeface="Consolas" pitchFamily="49" charset="0"/>
                <a:cs typeface="Consolas" pitchFamily="49" charset="0"/>
              </a:rPr>
              <a:t>000</a:t>
            </a:r>
            <a:r>
              <a:rPr lang="en-US" dirty="0"/>
              <a:t> rows).</a:t>
            </a:r>
            <a:endParaRPr lang="bg-BG" dirty="0"/>
          </a:p>
        </p:txBody>
      </p:sp>
      <p:sp>
        <p:nvSpPr>
          <p:cNvPr id="500738" name="Rectangle 2"/>
          <p:cNvSpPr>
            <a:spLocks noGrp="1" noChangeArrowheads="1"/>
          </p:cNvSpPr>
          <p:nvPr>
            <p:ph type="title"/>
          </p:nvPr>
        </p:nvSpPr>
        <p:spPr/>
        <p:txBody>
          <a:bodyPr/>
          <a:lstStyle/>
          <a:p>
            <a:r>
              <a:rPr lang="en-US" dirty="0"/>
              <a:t>Indices</a:t>
            </a:r>
            <a:endParaRPr lang="bg-BG" dirty="0"/>
          </a:p>
        </p:txBody>
      </p:sp>
    </p:spTree>
    <p:extLst>
      <p:ext uri="{BB962C8B-B14F-4D97-AF65-F5344CB8AC3E}">
        <p14:creationId xmlns:p14="http://schemas.microsoft.com/office/powerpoint/2010/main" val="1233484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00739">
                                            <p:txEl>
                                              <p:pRg st="1" end="1"/>
                                            </p:txEl>
                                          </p:spTgt>
                                        </p:tgtEl>
                                        <p:attrNameLst>
                                          <p:attrName>style.visibility</p:attrName>
                                        </p:attrNameLst>
                                      </p:cBhvr>
                                      <p:to>
                                        <p:strVal val="visible"/>
                                      </p:to>
                                    </p:set>
                                    <p:animEffect transition="in" filter="fade">
                                      <p:cBhvr>
                                        <p:cTn id="7" dur="500"/>
                                        <p:tgtEl>
                                          <p:spTgt spid="50073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00739">
                                            <p:txEl>
                                              <p:pRg st="2" end="2"/>
                                            </p:txEl>
                                          </p:spTgt>
                                        </p:tgtEl>
                                        <p:attrNameLst>
                                          <p:attrName>style.visibility</p:attrName>
                                        </p:attrNameLst>
                                      </p:cBhvr>
                                      <p:to>
                                        <p:strVal val="visible"/>
                                      </p:to>
                                    </p:set>
                                    <p:animEffect transition="in" filter="fade">
                                      <p:cBhvr>
                                        <p:cTn id="12" dur="500"/>
                                        <p:tgtEl>
                                          <p:spTgt spid="50073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00739">
                                            <p:txEl>
                                              <p:pRg st="3" end="3"/>
                                            </p:txEl>
                                          </p:spTgt>
                                        </p:tgtEl>
                                        <p:attrNameLst>
                                          <p:attrName>style.visibility</p:attrName>
                                        </p:attrNameLst>
                                      </p:cBhvr>
                                      <p:to>
                                        <p:strVal val="visible"/>
                                      </p:to>
                                    </p:set>
                                    <p:animEffect transition="in" filter="fade">
                                      <p:cBhvr>
                                        <p:cTn id="17" dur="500"/>
                                        <p:tgtEl>
                                          <p:spTgt spid="500739">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00739">
                                            <p:txEl>
                                              <p:pRg st="4" end="4"/>
                                            </p:txEl>
                                          </p:spTgt>
                                        </p:tgtEl>
                                        <p:attrNameLst>
                                          <p:attrName>style.visibility</p:attrName>
                                        </p:attrNameLst>
                                      </p:cBhvr>
                                      <p:to>
                                        <p:strVal val="visible"/>
                                      </p:to>
                                    </p:set>
                                    <p:animEffect transition="in" filter="fade">
                                      <p:cBhvr>
                                        <p:cTn id="20" dur="500"/>
                                        <p:tgtEl>
                                          <p:spTgt spid="50073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0739"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pPr>
              <a:spcBef>
                <a:spcPts val="300"/>
              </a:spcBef>
              <a:spcAft>
                <a:spcPts val="300"/>
              </a:spcAft>
            </a:pPr>
            <a:r>
              <a:rPr lang="en-US" b="1" dirty="0">
                <a:solidFill>
                  <a:schemeClr val="tx2">
                    <a:lumMod val="75000"/>
                  </a:schemeClr>
                </a:solidFill>
              </a:rPr>
              <a:t>Clustered index is actually the data itself.</a:t>
            </a:r>
            <a:endParaRPr lang="en-US" dirty="0"/>
          </a:p>
          <a:p>
            <a:pPr lvl="1">
              <a:spcBef>
                <a:spcPts val="300"/>
              </a:spcBef>
              <a:spcAft>
                <a:spcPts val="300"/>
              </a:spcAft>
            </a:pPr>
            <a:r>
              <a:rPr lang="en-US" dirty="0"/>
              <a:t>Very useful for fast execution of </a:t>
            </a:r>
            <a:r>
              <a:rPr lang="en-US" b="1" dirty="0">
                <a:solidFill>
                  <a:schemeClr val="tx2">
                    <a:lumMod val="75000"/>
                  </a:schemeClr>
                </a:solidFill>
                <a:latin typeface="Consolas" panose="020B0609020204030204" pitchFamily="49" charset="0"/>
                <a:cs typeface="Consolas" panose="020B0609020204030204" pitchFamily="49" charset="0"/>
              </a:rPr>
              <a:t>WHERE</a:t>
            </a:r>
            <a:r>
              <a:rPr lang="en-US" dirty="0"/>
              <a:t>, </a:t>
            </a:r>
            <a:r>
              <a:rPr lang="en-US" b="1" dirty="0">
                <a:solidFill>
                  <a:schemeClr val="tx2">
                    <a:lumMod val="75000"/>
                  </a:schemeClr>
                </a:solidFill>
                <a:latin typeface="Consolas" panose="020B0609020204030204" pitchFamily="49" charset="0"/>
                <a:cs typeface="Consolas" panose="020B0609020204030204" pitchFamily="49" charset="0"/>
              </a:rPr>
              <a:t>ORDER</a:t>
            </a:r>
            <a:r>
              <a:rPr lang="en-US" b="1" dirty="0">
                <a:solidFill>
                  <a:schemeClr val="tx2">
                    <a:lumMod val="75000"/>
                  </a:schemeClr>
                </a:solidFill>
                <a:cs typeface="Consolas" panose="020B0609020204030204" pitchFamily="49" charset="0"/>
              </a:rPr>
              <a:t> </a:t>
            </a:r>
            <a:r>
              <a:rPr lang="en-US" b="1" dirty="0">
                <a:solidFill>
                  <a:schemeClr val="tx2">
                    <a:lumMod val="75000"/>
                  </a:schemeClr>
                </a:solidFill>
                <a:latin typeface="Consolas" panose="020B0609020204030204" pitchFamily="49" charset="0"/>
                <a:cs typeface="Consolas" panose="020B0609020204030204" pitchFamily="49" charset="0"/>
              </a:rPr>
              <a:t>BY</a:t>
            </a:r>
            <a:r>
              <a:rPr lang="en-US" b="1" dirty="0">
                <a:solidFill>
                  <a:schemeClr val="tx2">
                    <a:lumMod val="75000"/>
                  </a:schemeClr>
                </a:solidFill>
                <a:cs typeface="Consolas" panose="020B0609020204030204" pitchFamily="49" charset="0"/>
              </a:rPr>
              <a:t> </a:t>
            </a:r>
            <a:r>
              <a:rPr lang="en-US" dirty="0"/>
              <a:t>and </a:t>
            </a:r>
            <a:r>
              <a:rPr lang="en-US" b="1" dirty="0">
                <a:solidFill>
                  <a:schemeClr val="tx2">
                    <a:lumMod val="75000"/>
                  </a:schemeClr>
                </a:solidFill>
                <a:latin typeface="Consolas" panose="020B0609020204030204" pitchFamily="49" charset="0"/>
                <a:cs typeface="Consolas" panose="020B0609020204030204" pitchFamily="49" charset="0"/>
              </a:rPr>
              <a:t>GROUP</a:t>
            </a:r>
            <a:r>
              <a:rPr lang="en-US" b="1" dirty="0">
                <a:solidFill>
                  <a:schemeClr val="tx2">
                    <a:lumMod val="75000"/>
                  </a:schemeClr>
                </a:solidFill>
                <a:cs typeface="Consolas" panose="020B0609020204030204" pitchFamily="49" charset="0"/>
              </a:rPr>
              <a:t> </a:t>
            </a:r>
            <a:r>
              <a:rPr lang="en-US" b="1" dirty="0">
                <a:solidFill>
                  <a:schemeClr val="tx2">
                    <a:lumMod val="75000"/>
                  </a:schemeClr>
                </a:solidFill>
                <a:latin typeface="Consolas" panose="020B0609020204030204" pitchFamily="49" charset="0"/>
                <a:cs typeface="Consolas" panose="020B0609020204030204" pitchFamily="49" charset="0"/>
              </a:rPr>
              <a:t>BY</a:t>
            </a:r>
            <a:r>
              <a:rPr lang="en-US" b="1" dirty="0">
                <a:solidFill>
                  <a:schemeClr val="tx2">
                    <a:lumMod val="75000"/>
                  </a:schemeClr>
                </a:solidFill>
                <a:cs typeface="Consolas" panose="020B0609020204030204" pitchFamily="49" charset="0"/>
              </a:rPr>
              <a:t> </a:t>
            </a:r>
            <a:r>
              <a:rPr lang="en-US" dirty="0"/>
              <a:t>clauses.</a:t>
            </a:r>
          </a:p>
          <a:p>
            <a:pPr>
              <a:spcBef>
                <a:spcPts val="300"/>
              </a:spcBef>
              <a:spcAft>
                <a:spcPts val="300"/>
              </a:spcAft>
            </a:pPr>
            <a:r>
              <a:rPr lang="en-US" dirty="0"/>
              <a:t>Maximum </a:t>
            </a:r>
            <a:r>
              <a:rPr lang="en-US" dirty="0">
                <a:latin typeface="Consolas" pitchFamily="49" charset="0"/>
                <a:cs typeface="Consolas" pitchFamily="49" charset="0"/>
              </a:rPr>
              <a:t>1</a:t>
            </a:r>
            <a:r>
              <a:rPr lang="en-US" dirty="0"/>
              <a:t> clustered index per table</a:t>
            </a:r>
          </a:p>
          <a:p>
            <a:pPr lvl="1">
              <a:spcBef>
                <a:spcPts val="300"/>
              </a:spcBef>
              <a:spcAft>
                <a:spcPts val="300"/>
              </a:spcAft>
            </a:pPr>
            <a:r>
              <a:rPr lang="en-US" dirty="0"/>
              <a:t>If a table has no clustered index, </a:t>
            </a:r>
            <a:br>
              <a:rPr lang="en-US" dirty="0"/>
            </a:br>
            <a:r>
              <a:rPr lang="en-US" dirty="0"/>
              <a:t>its data rows are stored in an </a:t>
            </a:r>
            <a:br>
              <a:rPr lang="en-US" dirty="0"/>
            </a:br>
            <a:r>
              <a:rPr lang="en-US" dirty="0"/>
              <a:t>unordered structure (heap).</a:t>
            </a:r>
          </a:p>
        </p:txBody>
      </p:sp>
      <p:sp>
        <p:nvSpPr>
          <p:cNvPr id="4" name="Title 3"/>
          <p:cNvSpPr>
            <a:spLocks noGrp="1"/>
          </p:cNvSpPr>
          <p:nvPr>
            <p:ph type="title"/>
          </p:nvPr>
        </p:nvSpPr>
        <p:spPr/>
        <p:txBody>
          <a:bodyPr/>
          <a:lstStyle/>
          <a:p>
            <a:r>
              <a:rPr lang="en-US" dirty="0"/>
              <a:t>Clustered Indexes</a:t>
            </a:r>
          </a:p>
        </p:txBody>
      </p:sp>
      <p:sp>
        <p:nvSpPr>
          <p:cNvPr id="2" name="Slide Number Placeholder 1"/>
          <p:cNvSpPr>
            <a:spLocks noGrp="1"/>
          </p:cNvSpPr>
          <p:nvPr>
            <p:ph type="sldNum" sz="quarter" idx="4"/>
          </p:nvPr>
        </p:nvSpPr>
        <p:spPr/>
        <p:txBody>
          <a:bodyPr/>
          <a:lstStyle/>
          <a:p>
            <a:fld id="{C014DD1E-5D91-48A3-AD6D-45FBA980D106}" type="slidenum">
              <a:rPr lang="en-US" smtClean="0"/>
              <a:pPr/>
              <a:t>47</a:t>
            </a:fld>
            <a:endParaRPr lang="en-US" dirty="0"/>
          </a:p>
        </p:txBody>
      </p:sp>
      <p:sp>
        <p:nvSpPr>
          <p:cNvPr id="6" name="Rectangle 9"/>
          <p:cNvSpPr/>
          <p:nvPr/>
        </p:nvSpPr>
        <p:spPr>
          <a:xfrm>
            <a:off x="8380412" y="3505200"/>
            <a:ext cx="1066800" cy="533400"/>
          </a:xfrm>
          <a:prstGeom prst="rect">
            <a:avLst/>
          </a:prstGeom>
          <a:solidFill>
            <a:srgbClr val="F3BE60">
              <a:alpha val="2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Keys</a:t>
            </a:r>
          </a:p>
        </p:txBody>
      </p:sp>
      <p:grpSp>
        <p:nvGrpSpPr>
          <p:cNvPr id="7" name="Group 39"/>
          <p:cNvGrpSpPr/>
          <p:nvPr/>
        </p:nvGrpSpPr>
        <p:grpSpPr>
          <a:xfrm>
            <a:off x="5896290" y="5433826"/>
            <a:ext cx="5194074" cy="836369"/>
            <a:chOff x="5561012" y="5334000"/>
            <a:chExt cx="5194074" cy="836369"/>
          </a:xfrm>
        </p:grpSpPr>
        <p:sp>
          <p:nvSpPr>
            <p:cNvPr id="8" name="Rectangle: Rounded Corners 13"/>
            <p:cNvSpPr/>
            <p:nvPr/>
          </p:nvSpPr>
          <p:spPr>
            <a:xfrm>
              <a:off x="5561012" y="5334000"/>
              <a:ext cx="5194074" cy="836369"/>
            </a:xfrm>
            <a:prstGeom prst="roundRect">
              <a:avLst>
                <a:gd name="adj" fmla="val 5319"/>
              </a:avLst>
            </a:prstGeom>
            <a:solidFill>
              <a:srgbClr val="F0A22E">
                <a:alpha val="25098"/>
              </a:srgbClr>
            </a:solidFill>
            <a:ln w="38100">
              <a:solidFill>
                <a:srgbClr val="F3CD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t>Data</a:t>
              </a:r>
            </a:p>
          </p:txBody>
        </p:sp>
        <p:grpSp>
          <p:nvGrpSpPr>
            <p:cNvPr id="9" name="Group 14"/>
            <p:cNvGrpSpPr/>
            <p:nvPr/>
          </p:nvGrpSpPr>
          <p:grpSpPr>
            <a:xfrm>
              <a:off x="6551136" y="5499904"/>
              <a:ext cx="609600" cy="533400"/>
              <a:chOff x="3998912" y="2209800"/>
              <a:chExt cx="609600" cy="533400"/>
            </a:xfrm>
          </p:grpSpPr>
          <p:sp>
            <p:nvSpPr>
              <p:cNvPr id="28" name="Rectangle: Folded Corner 15"/>
              <p:cNvSpPr/>
              <p:nvPr/>
            </p:nvSpPr>
            <p:spPr>
              <a:xfrm rot="10800000">
                <a:off x="4113212" y="2209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9" name="TextBox 16"/>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10" name="Group 17"/>
            <p:cNvGrpSpPr/>
            <p:nvPr/>
          </p:nvGrpSpPr>
          <p:grpSpPr>
            <a:xfrm>
              <a:off x="7141097" y="5499904"/>
              <a:ext cx="609600" cy="533400"/>
              <a:chOff x="3998912" y="2209800"/>
              <a:chExt cx="609600" cy="533400"/>
            </a:xfrm>
          </p:grpSpPr>
          <p:sp>
            <p:nvSpPr>
              <p:cNvPr id="26" name="Rectangle: Folded Corner 18"/>
              <p:cNvSpPr/>
              <p:nvPr/>
            </p:nvSpPr>
            <p:spPr>
              <a:xfrm rot="10800000">
                <a:off x="4113212" y="2209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7" name="TextBox 19"/>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11" name="Group 20"/>
            <p:cNvGrpSpPr/>
            <p:nvPr/>
          </p:nvGrpSpPr>
          <p:grpSpPr>
            <a:xfrm>
              <a:off x="7731058" y="5499904"/>
              <a:ext cx="609600" cy="533400"/>
              <a:chOff x="3998912" y="2209800"/>
              <a:chExt cx="609600" cy="533400"/>
            </a:xfrm>
          </p:grpSpPr>
          <p:sp>
            <p:nvSpPr>
              <p:cNvPr id="24" name="Rectangle: Folded Corner 21"/>
              <p:cNvSpPr/>
              <p:nvPr/>
            </p:nvSpPr>
            <p:spPr>
              <a:xfrm rot="10800000">
                <a:off x="4113212" y="2209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5" name="TextBox 22"/>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12" name="Group 23"/>
            <p:cNvGrpSpPr/>
            <p:nvPr/>
          </p:nvGrpSpPr>
          <p:grpSpPr>
            <a:xfrm>
              <a:off x="8321019" y="5499904"/>
              <a:ext cx="609600" cy="533400"/>
              <a:chOff x="3998912" y="2209800"/>
              <a:chExt cx="609600" cy="533400"/>
            </a:xfrm>
          </p:grpSpPr>
          <p:sp>
            <p:nvSpPr>
              <p:cNvPr id="22" name="Rectangle: Folded Corner 24"/>
              <p:cNvSpPr/>
              <p:nvPr/>
            </p:nvSpPr>
            <p:spPr>
              <a:xfrm rot="10800000">
                <a:off x="4113212" y="2209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3" name="TextBox 25"/>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13" name="Group 26"/>
            <p:cNvGrpSpPr/>
            <p:nvPr/>
          </p:nvGrpSpPr>
          <p:grpSpPr>
            <a:xfrm>
              <a:off x="8910980" y="5499904"/>
              <a:ext cx="609600" cy="533400"/>
              <a:chOff x="3998912" y="2209800"/>
              <a:chExt cx="609600" cy="533400"/>
            </a:xfrm>
          </p:grpSpPr>
          <p:sp>
            <p:nvSpPr>
              <p:cNvPr id="20" name="Rectangle: Folded Corner 27"/>
              <p:cNvSpPr/>
              <p:nvPr/>
            </p:nvSpPr>
            <p:spPr>
              <a:xfrm rot="10800000">
                <a:off x="4113212" y="2209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1" name="TextBox 28"/>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14" name="Group 33"/>
            <p:cNvGrpSpPr/>
            <p:nvPr/>
          </p:nvGrpSpPr>
          <p:grpSpPr>
            <a:xfrm>
              <a:off x="9500941" y="5499904"/>
              <a:ext cx="609600" cy="533400"/>
              <a:chOff x="3998912" y="2209800"/>
              <a:chExt cx="609600" cy="533400"/>
            </a:xfrm>
          </p:grpSpPr>
          <p:sp>
            <p:nvSpPr>
              <p:cNvPr id="18" name="Rectangle: Folded Corner 34"/>
              <p:cNvSpPr/>
              <p:nvPr/>
            </p:nvSpPr>
            <p:spPr>
              <a:xfrm rot="10800000">
                <a:off x="4113212" y="2209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9" name="TextBox 35"/>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15" name="Group 36"/>
            <p:cNvGrpSpPr/>
            <p:nvPr/>
          </p:nvGrpSpPr>
          <p:grpSpPr>
            <a:xfrm>
              <a:off x="10090901" y="5499904"/>
              <a:ext cx="609600" cy="533400"/>
              <a:chOff x="3998912" y="2209800"/>
              <a:chExt cx="609600" cy="533400"/>
            </a:xfrm>
          </p:grpSpPr>
          <p:sp>
            <p:nvSpPr>
              <p:cNvPr id="16" name="Rectangle: Folded Corner 37"/>
              <p:cNvSpPr/>
              <p:nvPr/>
            </p:nvSpPr>
            <p:spPr>
              <a:xfrm rot="10800000">
                <a:off x="4113212" y="2209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7" name="TextBox 38"/>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sp>
        <p:nvSpPr>
          <p:cNvPr id="30" name="Rectangle 40"/>
          <p:cNvSpPr/>
          <p:nvPr/>
        </p:nvSpPr>
        <p:spPr>
          <a:xfrm>
            <a:off x="8276566" y="4396640"/>
            <a:ext cx="1274492" cy="533400"/>
          </a:xfrm>
          <a:prstGeom prst="rect">
            <a:avLst/>
          </a:prstGeom>
          <a:solidFill>
            <a:srgbClr val="F3BE60">
              <a:alpha val="2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100-199</a:t>
            </a:r>
            <a:endParaRPr lang="en-US" sz="2000" dirty="0"/>
          </a:p>
        </p:txBody>
      </p:sp>
      <p:sp>
        <p:nvSpPr>
          <p:cNvPr id="31" name="Rectangle 41"/>
          <p:cNvSpPr/>
          <p:nvPr/>
        </p:nvSpPr>
        <p:spPr>
          <a:xfrm>
            <a:off x="6798735" y="4396640"/>
            <a:ext cx="1395256" cy="533400"/>
          </a:xfrm>
          <a:prstGeom prst="rect">
            <a:avLst/>
          </a:prstGeom>
          <a:solidFill>
            <a:srgbClr val="F3BE60">
              <a:alpha val="2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0-99</a:t>
            </a:r>
          </a:p>
        </p:txBody>
      </p:sp>
      <p:sp>
        <p:nvSpPr>
          <p:cNvPr id="32" name="Rectangle 42"/>
          <p:cNvSpPr/>
          <p:nvPr/>
        </p:nvSpPr>
        <p:spPr>
          <a:xfrm>
            <a:off x="9633633" y="4396640"/>
            <a:ext cx="1402146" cy="533400"/>
          </a:xfrm>
          <a:prstGeom prst="rect">
            <a:avLst/>
          </a:prstGeom>
          <a:solidFill>
            <a:srgbClr val="F3BE60">
              <a:alpha val="2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200-299</a:t>
            </a:r>
            <a:endParaRPr lang="en-US" sz="2800" dirty="0"/>
          </a:p>
        </p:txBody>
      </p:sp>
      <p:cxnSp>
        <p:nvCxnSpPr>
          <p:cNvPr id="33" name="Connector: Elbow 44"/>
          <p:cNvCxnSpPr>
            <a:cxnSpLocks/>
            <a:stCxn id="6" idx="1"/>
            <a:endCxn id="31" idx="0"/>
          </p:cNvCxnSpPr>
          <p:nvPr/>
        </p:nvCxnSpPr>
        <p:spPr>
          <a:xfrm rot="10800000" flipV="1">
            <a:off x="7496364" y="3771900"/>
            <a:ext cx="884049" cy="624740"/>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46"/>
          <p:cNvCxnSpPr>
            <a:cxnSpLocks/>
            <a:stCxn id="6" idx="3"/>
            <a:endCxn id="32" idx="0"/>
          </p:cNvCxnSpPr>
          <p:nvPr/>
        </p:nvCxnSpPr>
        <p:spPr>
          <a:xfrm>
            <a:off x="9447212" y="3771900"/>
            <a:ext cx="887494" cy="624740"/>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48"/>
          <p:cNvCxnSpPr>
            <a:cxnSpLocks/>
            <a:stCxn id="6" idx="2"/>
            <a:endCxn id="30" idx="0"/>
          </p:cNvCxnSpPr>
          <p:nvPr/>
        </p:nvCxnSpPr>
        <p:spPr>
          <a:xfrm>
            <a:off x="8913812" y="4038600"/>
            <a:ext cx="0" cy="35804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50"/>
          <p:cNvCxnSpPr>
            <a:cxnSpLocks/>
            <a:stCxn id="31" idx="2"/>
          </p:cNvCxnSpPr>
          <p:nvPr/>
        </p:nvCxnSpPr>
        <p:spPr>
          <a:xfrm flipH="1">
            <a:off x="7191215" y="4930040"/>
            <a:ext cx="305148" cy="6696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52"/>
          <p:cNvCxnSpPr>
            <a:cxnSpLocks/>
            <a:stCxn id="31" idx="2"/>
            <a:endCxn id="26" idx="2"/>
          </p:cNvCxnSpPr>
          <p:nvPr/>
        </p:nvCxnSpPr>
        <p:spPr>
          <a:xfrm>
            <a:off x="7496363" y="4930040"/>
            <a:ext cx="284812" cy="6696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54"/>
          <p:cNvCxnSpPr>
            <a:cxnSpLocks/>
            <a:stCxn id="30" idx="2"/>
            <a:endCxn id="24" idx="2"/>
          </p:cNvCxnSpPr>
          <p:nvPr/>
        </p:nvCxnSpPr>
        <p:spPr>
          <a:xfrm flipH="1">
            <a:off x="8371136" y="4930040"/>
            <a:ext cx="542676" cy="6696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56"/>
          <p:cNvCxnSpPr>
            <a:cxnSpLocks/>
            <a:stCxn id="30" idx="2"/>
            <a:endCxn id="22" idx="2"/>
          </p:cNvCxnSpPr>
          <p:nvPr/>
        </p:nvCxnSpPr>
        <p:spPr>
          <a:xfrm>
            <a:off x="8913812" y="4930040"/>
            <a:ext cx="47285" cy="6696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58"/>
          <p:cNvCxnSpPr>
            <a:cxnSpLocks/>
            <a:stCxn id="30" idx="2"/>
            <a:endCxn id="20" idx="2"/>
          </p:cNvCxnSpPr>
          <p:nvPr/>
        </p:nvCxnSpPr>
        <p:spPr>
          <a:xfrm>
            <a:off x="8913812" y="4930040"/>
            <a:ext cx="637246" cy="6696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60"/>
          <p:cNvCxnSpPr>
            <a:cxnSpLocks/>
            <a:stCxn id="32" idx="2"/>
            <a:endCxn id="18" idx="2"/>
          </p:cNvCxnSpPr>
          <p:nvPr/>
        </p:nvCxnSpPr>
        <p:spPr>
          <a:xfrm flipH="1">
            <a:off x="10141019" y="4930040"/>
            <a:ext cx="193687" cy="6696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64"/>
          <p:cNvCxnSpPr>
            <a:cxnSpLocks/>
            <a:stCxn id="32" idx="2"/>
            <a:endCxn id="16" idx="2"/>
          </p:cNvCxnSpPr>
          <p:nvPr/>
        </p:nvCxnSpPr>
        <p:spPr>
          <a:xfrm>
            <a:off x="10334706" y="4930040"/>
            <a:ext cx="396273" cy="6696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485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500"/>
                                        <p:tgtEl>
                                          <p:spTgt spid="5">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up)">
                                      <p:cBhvr>
                                        <p:cTn id="25" dur="500"/>
                                        <p:tgtEl>
                                          <p:spTgt spid="33"/>
                                        </p:tgtEl>
                                      </p:cBhvr>
                                    </p:animEffect>
                                  </p:childTnLst>
                                </p:cTn>
                              </p:par>
                              <p:par>
                                <p:cTn id="26" presetID="22" presetClass="entr" presetSubtype="1"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up)">
                                      <p:cBhvr>
                                        <p:cTn id="28" dur="500"/>
                                        <p:tgtEl>
                                          <p:spTgt spid="35"/>
                                        </p:tgtEl>
                                      </p:cBhvr>
                                    </p:animEffect>
                                  </p:childTnLst>
                                </p:cTn>
                              </p:par>
                              <p:par>
                                <p:cTn id="29" presetID="22" presetClass="entr" presetSubtype="1"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wipe(up)">
                                      <p:cBhvr>
                                        <p:cTn id="31" dur="500"/>
                                        <p:tgtEl>
                                          <p:spTgt spid="34"/>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wipe(up)">
                                      <p:cBhvr>
                                        <p:cTn id="46" dur="500"/>
                                        <p:tgtEl>
                                          <p:spTgt spid="36"/>
                                        </p:tgtEl>
                                      </p:cBhvr>
                                    </p:animEffect>
                                  </p:childTnLst>
                                </p:cTn>
                              </p:par>
                              <p:par>
                                <p:cTn id="47" presetID="22" presetClass="entr" presetSubtype="1"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wipe(up)">
                                      <p:cBhvr>
                                        <p:cTn id="49" dur="500"/>
                                        <p:tgtEl>
                                          <p:spTgt spid="37"/>
                                        </p:tgtEl>
                                      </p:cBhvr>
                                    </p:animEffect>
                                  </p:childTnLst>
                                </p:cTn>
                              </p:par>
                              <p:par>
                                <p:cTn id="50" presetID="22" presetClass="entr" presetSubtype="1" fill="hold"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wipe(up)">
                                      <p:cBhvr>
                                        <p:cTn id="52" dur="500"/>
                                        <p:tgtEl>
                                          <p:spTgt spid="38"/>
                                        </p:tgtEl>
                                      </p:cBhvr>
                                    </p:animEffect>
                                  </p:childTnLst>
                                </p:cTn>
                              </p:par>
                              <p:par>
                                <p:cTn id="53" presetID="22" presetClass="entr" presetSubtype="1" fill="hold" nodeType="with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up)">
                                      <p:cBhvr>
                                        <p:cTn id="55" dur="500"/>
                                        <p:tgtEl>
                                          <p:spTgt spid="39"/>
                                        </p:tgtEl>
                                      </p:cBhvr>
                                    </p:animEffect>
                                  </p:childTnLst>
                                </p:cTn>
                              </p:par>
                              <p:par>
                                <p:cTn id="56" presetID="22" presetClass="entr" presetSubtype="1" fill="hold" nodeType="with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wipe(up)">
                                      <p:cBhvr>
                                        <p:cTn id="58" dur="500"/>
                                        <p:tgtEl>
                                          <p:spTgt spid="40"/>
                                        </p:tgtEl>
                                      </p:cBhvr>
                                    </p:animEffect>
                                  </p:childTnLst>
                                </p:cTn>
                              </p:par>
                              <p:par>
                                <p:cTn id="59" presetID="22" presetClass="entr" presetSubtype="1" fill="hold" nodeType="with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wipe(up)">
                                      <p:cBhvr>
                                        <p:cTn id="61" dur="500"/>
                                        <p:tgtEl>
                                          <p:spTgt spid="41"/>
                                        </p:tgtEl>
                                      </p:cBhvr>
                                    </p:animEffect>
                                  </p:childTnLst>
                                </p:cTn>
                              </p:par>
                              <p:par>
                                <p:cTn id="62" presetID="22" presetClass="entr" presetSubtype="1" fill="hold"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wipe(up)">
                                      <p:cBhvr>
                                        <p:cTn id="64" dur="500"/>
                                        <p:tgtEl>
                                          <p:spTgt spid="42"/>
                                        </p:tgtEl>
                                      </p:cBhvr>
                                    </p:animEffect>
                                  </p:childTnLst>
                                </p:cTn>
                              </p:par>
                            </p:childTnLst>
                          </p:cTn>
                        </p:par>
                        <p:par>
                          <p:cTn id="65" fill="hold">
                            <p:stCondLst>
                              <p:cond delay="500"/>
                            </p:stCondLst>
                            <p:childTnLst>
                              <p:par>
                                <p:cTn id="66" presetID="10" presetClass="entr" presetSubtype="0" fill="hold" nodeType="after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fade">
                                      <p:cBhvr>
                                        <p:cTn id="6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animBg="1"/>
      <p:bldP spid="30" grpId="0" animBg="1"/>
      <p:bldP spid="31" grpId="0" animBg="1"/>
      <p:bldP spid="3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Non-Clustered Indexes (1)</a:t>
            </a:r>
          </a:p>
        </p:txBody>
      </p:sp>
      <p:sp>
        <p:nvSpPr>
          <p:cNvPr id="3" name="Content Placeholder 2"/>
          <p:cNvSpPr>
            <a:spLocks noGrp="1"/>
          </p:cNvSpPr>
          <p:nvPr>
            <p:ph idx="1"/>
          </p:nvPr>
        </p:nvSpPr>
        <p:spPr/>
        <p:txBody>
          <a:bodyPr/>
          <a:lstStyle/>
          <a:p>
            <a:pPr>
              <a:lnSpc>
                <a:spcPct val="100000"/>
              </a:lnSpc>
            </a:pPr>
            <a:r>
              <a:rPr lang="en-US" dirty="0"/>
              <a:t>Useful for </a:t>
            </a:r>
            <a:r>
              <a:rPr lang="en-US" dirty="0">
                <a:solidFill>
                  <a:schemeClr val="tx2">
                    <a:lumMod val="75000"/>
                  </a:schemeClr>
                </a:solidFill>
              </a:rPr>
              <a:t>fast</a:t>
            </a:r>
            <a:r>
              <a:rPr lang="en-US" dirty="0"/>
              <a:t> </a:t>
            </a:r>
            <a:r>
              <a:rPr lang="en-US" dirty="0">
                <a:solidFill>
                  <a:schemeClr val="tx2">
                    <a:lumMod val="75000"/>
                  </a:schemeClr>
                </a:solidFill>
              </a:rPr>
              <a:t>retrieving</a:t>
            </a:r>
            <a:r>
              <a:rPr lang="en-US" dirty="0"/>
              <a:t> a single record or a range of records</a:t>
            </a:r>
          </a:p>
          <a:p>
            <a:pPr>
              <a:lnSpc>
                <a:spcPct val="100000"/>
              </a:lnSpc>
            </a:pPr>
            <a:r>
              <a:rPr lang="en-US" dirty="0"/>
              <a:t>Maintained in a separate structure in the DB</a:t>
            </a:r>
          </a:p>
          <a:p>
            <a:pPr>
              <a:lnSpc>
                <a:spcPct val="100000"/>
              </a:lnSpc>
            </a:pPr>
            <a:r>
              <a:rPr lang="en-US" dirty="0"/>
              <a:t>Tend to be much narrower than the base table</a:t>
            </a:r>
          </a:p>
          <a:p>
            <a:pPr lvl="1">
              <a:lnSpc>
                <a:spcPct val="100000"/>
              </a:lnSpc>
            </a:pPr>
            <a:r>
              <a:rPr lang="en-US" dirty="0"/>
              <a:t>Can locate the exact record(s) with less I/O</a:t>
            </a:r>
          </a:p>
          <a:p>
            <a:pPr>
              <a:lnSpc>
                <a:spcPct val="100000"/>
              </a:lnSpc>
            </a:pPr>
            <a:r>
              <a:rPr lang="en-US" dirty="0"/>
              <a:t>Has at least one </a:t>
            </a:r>
            <a:r>
              <a:rPr lang="en-US" dirty="0">
                <a:solidFill>
                  <a:schemeClr val="tx2">
                    <a:lumMod val="75000"/>
                  </a:schemeClr>
                </a:solidFill>
              </a:rPr>
              <a:t>more</a:t>
            </a:r>
            <a:r>
              <a:rPr lang="en-US" dirty="0"/>
              <a:t> intermediate level than the clustered index</a:t>
            </a:r>
          </a:p>
          <a:p>
            <a:pPr lvl="1">
              <a:lnSpc>
                <a:spcPct val="100000"/>
              </a:lnSpc>
            </a:pPr>
            <a:r>
              <a:rPr lang="en-US" dirty="0"/>
              <a:t>Much </a:t>
            </a:r>
            <a:r>
              <a:rPr lang="en-US" dirty="0">
                <a:solidFill>
                  <a:schemeClr val="tx2">
                    <a:lumMod val="75000"/>
                  </a:schemeClr>
                </a:solidFill>
              </a:rPr>
              <a:t>less</a:t>
            </a:r>
            <a:r>
              <a:rPr lang="en-US" dirty="0"/>
              <a:t> valuable if table doesn’t have a clustered index</a:t>
            </a:r>
          </a:p>
        </p:txBody>
      </p:sp>
      <p:sp>
        <p:nvSpPr>
          <p:cNvPr id="4" name="Slide Number Placeholder 3"/>
          <p:cNvSpPr>
            <a:spLocks noGrp="1"/>
          </p:cNvSpPr>
          <p:nvPr>
            <p:ph type="sldNum" sz="quarter" idx="4"/>
          </p:nvPr>
        </p:nvSpPr>
        <p:spPr/>
        <p:txBody>
          <a:bodyPr/>
          <a:lstStyle/>
          <a:p>
            <a:fld id="{C014DD1E-5D91-48A3-AD6D-45FBA980D106}" type="slidenum">
              <a:rPr lang="en-US" smtClean="0"/>
              <a:pPr/>
              <a:t>48</a:t>
            </a:fld>
            <a:endParaRPr lang="en-US" dirty="0"/>
          </a:p>
        </p:txBody>
      </p:sp>
    </p:spTree>
    <p:extLst>
      <p:ext uri="{BB962C8B-B14F-4D97-AF65-F5344CB8AC3E}">
        <p14:creationId xmlns:p14="http://schemas.microsoft.com/office/powerpoint/2010/main" val="4188464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Контейнер за съдържание 2"/>
          <p:cNvSpPr>
            <a:spLocks noGrp="1"/>
          </p:cNvSpPr>
          <p:nvPr>
            <p:ph idx="1"/>
          </p:nvPr>
        </p:nvSpPr>
        <p:spPr/>
        <p:txBody>
          <a:bodyPr/>
          <a:lstStyle/>
          <a:p>
            <a:r>
              <a:rPr lang="en-US" dirty="0"/>
              <a:t>A non-clustered has pointers to the actual data rows (pointers to the clustered index if there is one).</a:t>
            </a:r>
          </a:p>
        </p:txBody>
      </p:sp>
      <p:sp>
        <p:nvSpPr>
          <p:cNvPr id="4" name="Заглавие 3"/>
          <p:cNvSpPr>
            <a:spLocks noGrp="1"/>
          </p:cNvSpPr>
          <p:nvPr>
            <p:ph type="title"/>
          </p:nvPr>
        </p:nvSpPr>
        <p:spPr/>
        <p:txBody>
          <a:bodyPr/>
          <a:lstStyle/>
          <a:p>
            <a:r>
              <a:rPr lang="en-US" dirty="0"/>
              <a:t>Non-Clustered Indexes (2)</a:t>
            </a:r>
          </a:p>
        </p:txBody>
      </p:sp>
      <p:sp>
        <p:nvSpPr>
          <p:cNvPr id="5" name="Rectangle 9"/>
          <p:cNvSpPr/>
          <p:nvPr/>
        </p:nvSpPr>
        <p:spPr>
          <a:xfrm>
            <a:off x="2817812" y="2803521"/>
            <a:ext cx="1066800" cy="533400"/>
          </a:xfrm>
          <a:prstGeom prst="rect">
            <a:avLst/>
          </a:prstGeom>
          <a:solidFill>
            <a:srgbClr val="F3BE60">
              <a:alpha val="2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Keys</a:t>
            </a:r>
          </a:p>
        </p:txBody>
      </p:sp>
      <p:grpSp>
        <p:nvGrpSpPr>
          <p:cNvPr id="6" name="Group 39"/>
          <p:cNvGrpSpPr/>
          <p:nvPr/>
        </p:nvGrpSpPr>
        <p:grpSpPr>
          <a:xfrm>
            <a:off x="333690" y="4732147"/>
            <a:ext cx="5194074" cy="836369"/>
            <a:chOff x="5561012" y="5334000"/>
            <a:chExt cx="5194074" cy="836369"/>
          </a:xfrm>
        </p:grpSpPr>
        <p:sp>
          <p:nvSpPr>
            <p:cNvPr id="7" name="Rectangle: Rounded Corners 13"/>
            <p:cNvSpPr/>
            <p:nvPr/>
          </p:nvSpPr>
          <p:spPr>
            <a:xfrm>
              <a:off x="5561012" y="5334000"/>
              <a:ext cx="5194074" cy="836369"/>
            </a:xfrm>
            <a:prstGeom prst="roundRect">
              <a:avLst>
                <a:gd name="adj" fmla="val 5319"/>
              </a:avLst>
            </a:prstGeom>
            <a:solidFill>
              <a:srgbClr val="F0A22E">
                <a:alpha val="25098"/>
              </a:srgbClr>
            </a:solidFill>
            <a:ln w="38100">
              <a:solidFill>
                <a:srgbClr val="F3CD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t>Data</a:t>
              </a:r>
            </a:p>
          </p:txBody>
        </p:sp>
        <p:grpSp>
          <p:nvGrpSpPr>
            <p:cNvPr id="8" name="Group 14"/>
            <p:cNvGrpSpPr/>
            <p:nvPr/>
          </p:nvGrpSpPr>
          <p:grpSpPr>
            <a:xfrm>
              <a:off x="6551136" y="5499904"/>
              <a:ext cx="609600" cy="533400"/>
              <a:chOff x="3998912" y="2209800"/>
              <a:chExt cx="609600" cy="533400"/>
            </a:xfrm>
          </p:grpSpPr>
          <p:sp>
            <p:nvSpPr>
              <p:cNvPr id="27" name="Rectangle: Folded Corner 15"/>
              <p:cNvSpPr/>
              <p:nvPr/>
            </p:nvSpPr>
            <p:spPr>
              <a:xfrm rot="10800000">
                <a:off x="4113212" y="2209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8" name="TextBox 16"/>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9" name="Group 17"/>
            <p:cNvGrpSpPr/>
            <p:nvPr/>
          </p:nvGrpSpPr>
          <p:grpSpPr>
            <a:xfrm>
              <a:off x="7141097" y="5499904"/>
              <a:ext cx="609600" cy="533400"/>
              <a:chOff x="3998912" y="2209800"/>
              <a:chExt cx="609600" cy="533400"/>
            </a:xfrm>
          </p:grpSpPr>
          <p:sp>
            <p:nvSpPr>
              <p:cNvPr id="25" name="Rectangle: Folded Corner 18"/>
              <p:cNvSpPr/>
              <p:nvPr/>
            </p:nvSpPr>
            <p:spPr>
              <a:xfrm rot="10800000">
                <a:off x="4113212" y="2209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6" name="TextBox 19"/>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10" name="Group 20"/>
            <p:cNvGrpSpPr/>
            <p:nvPr/>
          </p:nvGrpSpPr>
          <p:grpSpPr>
            <a:xfrm>
              <a:off x="7731058" y="5499904"/>
              <a:ext cx="609600" cy="533400"/>
              <a:chOff x="3998912" y="2209800"/>
              <a:chExt cx="609600" cy="533400"/>
            </a:xfrm>
          </p:grpSpPr>
          <p:sp>
            <p:nvSpPr>
              <p:cNvPr id="23" name="Rectangle: Folded Corner 21"/>
              <p:cNvSpPr/>
              <p:nvPr/>
            </p:nvSpPr>
            <p:spPr>
              <a:xfrm rot="10800000">
                <a:off x="4113212" y="2209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4" name="TextBox 22"/>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11" name="Group 23"/>
            <p:cNvGrpSpPr/>
            <p:nvPr/>
          </p:nvGrpSpPr>
          <p:grpSpPr>
            <a:xfrm>
              <a:off x="8321019" y="5499904"/>
              <a:ext cx="609600" cy="533400"/>
              <a:chOff x="3998912" y="2209800"/>
              <a:chExt cx="609600" cy="533400"/>
            </a:xfrm>
          </p:grpSpPr>
          <p:sp>
            <p:nvSpPr>
              <p:cNvPr id="21" name="Rectangle: Folded Corner 24"/>
              <p:cNvSpPr/>
              <p:nvPr/>
            </p:nvSpPr>
            <p:spPr>
              <a:xfrm rot="10800000">
                <a:off x="4113212" y="2209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2" name="TextBox 25"/>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12" name="Group 26"/>
            <p:cNvGrpSpPr/>
            <p:nvPr/>
          </p:nvGrpSpPr>
          <p:grpSpPr>
            <a:xfrm>
              <a:off x="8910980" y="5499904"/>
              <a:ext cx="609600" cy="533400"/>
              <a:chOff x="3998912" y="2209800"/>
              <a:chExt cx="609600" cy="533400"/>
            </a:xfrm>
          </p:grpSpPr>
          <p:sp>
            <p:nvSpPr>
              <p:cNvPr id="19" name="Rectangle: Folded Corner 27"/>
              <p:cNvSpPr/>
              <p:nvPr/>
            </p:nvSpPr>
            <p:spPr>
              <a:xfrm rot="10800000">
                <a:off x="4113212" y="2209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0" name="TextBox 28"/>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13" name="Group 33"/>
            <p:cNvGrpSpPr/>
            <p:nvPr/>
          </p:nvGrpSpPr>
          <p:grpSpPr>
            <a:xfrm>
              <a:off x="9500941" y="5499904"/>
              <a:ext cx="609600" cy="533400"/>
              <a:chOff x="3998912" y="2209800"/>
              <a:chExt cx="609600" cy="533400"/>
            </a:xfrm>
          </p:grpSpPr>
          <p:sp>
            <p:nvSpPr>
              <p:cNvPr id="17" name="Rectangle: Folded Corner 34"/>
              <p:cNvSpPr/>
              <p:nvPr/>
            </p:nvSpPr>
            <p:spPr>
              <a:xfrm rot="10800000">
                <a:off x="4113212" y="2209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8" name="TextBox 35"/>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14" name="Group 36"/>
            <p:cNvGrpSpPr/>
            <p:nvPr/>
          </p:nvGrpSpPr>
          <p:grpSpPr>
            <a:xfrm>
              <a:off x="10090901" y="5499904"/>
              <a:ext cx="609600" cy="533400"/>
              <a:chOff x="3998912" y="2209800"/>
              <a:chExt cx="609600" cy="533400"/>
            </a:xfrm>
          </p:grpSpPr>
          <p:sp>
            <p:nvSpPr>
              <p:cNvPr id="15" name="Rectangle: Folded Corner 37"/>
              <p:cNvSpPr/>
              <p:nvPr/>
            </p:nvSpPr>
            <p:spPr>
              <a:xfrm rot="10800000">
                <a:off x="4113212" y="2209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6" name="TextBox 38"/>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sp>
        <p:nvSpPr>
          <p:cNvPr id="29" name="Rectangle 40"/>
          <p:cNvSpPr/>
          <p:nvPr/>
        </p:nvSpPr>
        <p:spPr>
          <a:xfrm>
            <a:off x="2713966" y="3694961"/>
            <a:ext cx="1274492" cy="533400"/>
          </a:xfrm>
          <a:prstGeom prst="rect">
            <a:avLst/>
          </a:prstGeom>
          <a:solidFill>
            <a:srgbClr val="F3BE60">
              <a:alpha val="2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100-199</a:t>
            </a:r>
            <a:endParaRPr lang="en-US" sz="2000" dirty="0"/>
          </a:p>
        </p:txBody>
      </p:sp>
      <p:sp>
        <p:nvSpPr>
          <p:cNvPr id="30" name="Rectangle 41"/>
          <p:cNvSpPr/>
          <p:nvPr/>
        </p:nvSpPr>
        <p:spPr>
          <a:xfrm>
            <a:off x="1236135" y="3694961"/>
            <a:ext cx="1395256" cy="533400"/>
          </a:xfrm>
          <a:prstGeom prst="rect">
            <a:avLst/>
          </a:prstGeom>
          <a:solidFill>
            <a:srgbClr val="F3BE60">
              <a:alpha val="2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0-99</a:t>
            </a:r>
          </a:p>
        </p:txBody>
      </p:sp>
      <p:sp>
        <p:nvSpPr>
          <p:cNvPr id="31" name="Rectangle 42"/>
          <p:cNvSpPr/>
          <p:nvPr/>
        </p:nvSpPr>
        <p:spPr>
          <a:xfrm>
            <a:off x="4071033" y="3694961"/>
            <a:ext cx="1402146" cy="533400"/>
          </a:xfrm>
          <a:prstGeom prst="rect">
            <a:avLst/>
          </a:prstGeom>
          <a:solidFill>
            <a:srgbClr val="F3BE60">
              <a:alpha val="2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200-299</a:t>
            </a:r>
            <a:endParaRPr lang="en-US" sz="2800" dirty="0"/>
          </a:p>
        </p:txBody>
      </p:sp>
      <p:cxnSp>
        <p:nvCxnSpPr>
          <p:cNvPr id="32" name="Connector: Elbow 44"/>
          <p:cNvCxnSpPr>
            <a:cxnSpLocks/>
            <a:stCxn id="5" idx="1"/>
            <a:endCxn id="30" idx="0"/>
          </p:cNvCxnSpPr>
          <p:nvPr/>
        </p:nvCxnSpPr>
        <p:spPr>
          <a:xfrm rot="10800000" flipV="1">
            <a:off x="1933764" y="3070221"/>
            <a:ext cx="884049" cy="624740"/>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46"/>
          <p:cNvCxnSpPr>
            <a:cxnSpLocks/>
            <a:stCxn id="5" idx="3"/>
            <a:endCxn id="31" idx="0"/>
          </p:cNvCxnSpPr>
          <p:nvPr/>
        </p:nvCxnSpPr>
        <p:spPr>
          <a:xfrm>
            <a:off x="3884612" y="3070221"/>
            <a:ext cx="887494" cy="624740"/>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48"/>
          <p:cNvCxnSpPr>
            <a:cxnSpLocks/>
            <a:stCxn id="5" idx="2"/>
            <a:endCxn id="29" idx="0"/>
          </p:cNvCxnSpPr>
          <p:nvPr/>
        </p:nvCxnSpPr>
        <p:spPr>
          <a:xfrm>
            <a:off x="3351212" y="3336921"/>
            <a:ext cx="0" cy="35804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50"/>
          <p:cNvCxnSpPr>
            <a:cxnSpLocks/>
            <a:stCxn id="30" idx="2"/>
          </p:cNvCxnSpPr>
          <p:nvPr/>
        </p:nvCxnSpPr>
        <p:spPr>
          <a:xfrm flipH="1">
            <a:off x="1628615" y="4228361"/>
            <a:ext cx="305148" cy="6696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52"/>
          <p:cNvCxnSpPr>
            <a:cxnSpLocks/>
            <a:stCxn id="30" idx="2"/>
            <a:endCxn id="25" idx="2"/>
          </p:cNvCxnSpPr>
          <p:nvPr/>
        </p:nvCxnSpPr>
        <p:spPr>
          <a:xfrm>
            <a:off x="1933763" y="4228361"/>
            <a:ext cx="284812" cy="6696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54"/>
          <p:cNvCxnSpPr>
            <a:cxnSpLocks/>
            <a:stCxn id="29" idx="2"/>
            <a:endCxn id="23" idx="2"/>
          </p:cNvCxnSpPr>
          <p:nvPr/>
        </p:nvCxnSpPr>
        <p:spPr>
          <a:xfrm flipH="1">
            <a:off x="2808536" y="4228361"/>
            <a:ext cx="542676" cy="6696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56"/>
          <p:cNvCxnSpPr>
            <a:cxnSpLocks/>
            <a:stCxn id="29" idx="2"/>
            <a:endCxn id="21" idx="2"/>
          </p:cNvCxnSpPr>
          <p:nvPr/>
        </p:nvCxnSpPr>
        <p:spPr>
          <a:xfrm>
            <a:off x="3351212" y="4228361"/>
            <a:ext cx="47285" cy="6696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58"/>
          <p:cNvCxnSpPr>
            <a:cxnSpLocks/>
            <a:stCxn id="29" idx="2"/>
            <a:endCxn id="19" idx="2"/>
          </p:cNvCxnSpPr>
          <p:nvPr/>
        </p:nvCxnSpPr>
        <p:spPr>
          <a:xfrm>
            <a:off x="3351212" y="4228361"/>
            <a:ext cx="637246" cy="6696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60"/>
          <p:cNvCxnSpPr>
            <a:cxnSpLocks/>
            <a:stCxn id="31" idx="2"/>
            <a:endCxn id="17" idx="2"/>
          </p:cNvCxnSpPr>
          <p:nvPr/>
        </p:nvCxnSpPr>
        <p:spPr>
          <a:xfrm flipH="1">
            <a:off x="4578419" y="4228361"/>
            <a:ext cx="193687" cy="6696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64"/>
          <p:cNvCxnSpPr>
            <a:cxnSpLocks/>
            <a:stCxn id="31" idx="2"/>
            <a:endCxn id="15" idx="2"/>
          </p:cNvCxnSpPr>
          <p:nvPr/>
        </p:nvCxnSpPr>
        <p:spPr>
          <a:xfrm>
            <a:off x="4772106" y="4228361"/>
            <a:ext cx="396273" cy="6696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2" name="Rectangle 82"/>
          <p:cNvSpPr/>
          <p:nvPr/>
        </p:nvSpPr>
        <p:spPr>
          <a:xfrm>
            <a:off x="8672738" y="2803521"/>
            <a:ext cx="1066800" cy="533400"/>
          </a:xfrm>
          <a:prstGeom prst="rect">
            <a:avLst/>
          </a:prstGeom>
          <a:solidFill>
            <a:schemeClr val="accent2">
              <a:alpha val="2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Index</a:t>
            </a:r>
          </a:p>
        </p:txBody>
      </p:sp>
      <p:grpSp>
        <p:nvGrpSpPr>
          <p:cNvPr id="43" name="Group 83"/>
          <p:cNvGrpSpPr/>
          <p:nvPr/>
        </p:nvGrpSpPr>
        <p:grpSpPr>
          <a:xfrm>
            <a:off x="6188616" y="4732147"/>
            <a:ext cx="5194074" cy="836369"/>
            <a:chOff x="5561012" y="5334000"/>
            <a:chExt cx="5194074" cy="836369"/>
          </a:xfrm>
          <a:solidFill>
            <a:srgbClr val="00B050">
              <a:alpha val="20000"/>
            </a:srgbClr>
          </a:solidFill>
        </p:grpSpPr>
        <p:sp>
          <p:nvSpPr>
            <p:cNvPr id="44" name="Rectangle: Rounded Corners 84"/>
            <p:cNvSpPr/>
            <p:nvPr/>
          </p:nvSpPr>
          <p:spPr>
            <a:xfrm>
              <a:off x="5561012" y="5334000"/>
              <a:ext cx="5194074" cy="836369"/>
            </a:xfrm>
            <a:prstGeom prst="roundRect">
              <a:avLst>
                <a:gd name="adj" fmla="val 5319"/>
              </a:avLst>
            </a:prstGeom>
            <a:grpFill/>
            <a:ln w="381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t>Links</a:t>
              </a:r>
            </a:p>
          </p:txBody>
        </p:sp>
        <p:grpSp>
          <p:nvGrpSpPr>
            <p:cNvPr id="45" name="Group 85"/>
            <p:cNvGrpSpPr/>
            <p:nvPr/>
          </p:nvGrpSpPr>
          <p:grpSpPr>
            <a:xfrm>
              <a:off x="6551136" y="5499904"/>
              <a:ext cx="609600" cy="533400"/>
              <a:chOff x="3998912" y="2209800"/>
              <a:chExt cx="609600" cy="533400"/>
            </a:xfrm>
            <a:grpFill/>
          </p:grpSpPr>
          <p:sp>
            <p:nvSpPr>
              <p:cNvPr id="64" name="Rectangle: Folded Corner 104"/>
              <p:cNvSpPr/>
              <p:nvPr/>
            </p:nvSpPr>
            <p:spPr>
              <a:xfrm rot="10800000">
                <a:off x="4113212" y="2209800"/>
                <a:ext cx="381000" cy="533400"/>
              </a:xfrm>
              <a:prstGeom prst="foldedCorner">
                <a:avLst>
                  <a:gd name="adj" fmla="val 44167"/>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65" name="TextBox 105"/>
              <p:cNvSpPr txBox="1"/>
              <p:nvPr/>
            </p:nvSpPr>
            <p:spPr>
              <a:xfrm>
                <a:off x="3998912" y="2362200"/>
                <a:ext cx="609600" cy="369332"/>
              </a:xfrm>
              <a:prstGeom prst="rect">
                <a:avLst/>
              </a:prstGeom>
              <a:noFill/>
              <a:ln>
                <a:noFill/>
              </a:ln>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46" name="Group 86"/>
            <p:cNvGrpSpPr/>
            <p:nvPr/>
          </p:nvGrpSpPr>
          <p:grpSpPr>
            <a:xfrm>
              <a:off x="7141097" y="5499904"/>
              <a:ext cx="609600" cy="533400"/>
              <a:chOff x="3998912" y="2209800"/>
              <a:chExt cx="609600" cy="533400"/>
            </a:xfrm>
            <a:grpFill/>
          </p:grpSpPr>
          <p:sp>
            <p:nvSpPr>
              <p:cNvPr id="62" name="Rectangle: Folded Corner 102"/>
              <p:cNvSpPr/>
              <p:nvPr/>
            </p:nvSpPr>
            <p:spPr>
              <a:xfrm rot="10800000">
                <a:off x="4113212" y="2209800"/>
                <a:ext cx="381000" cy="533400"/>
              </a:xfrm>
              <a:prstGeom prst="foldedCorner">
                <a:avLst>
                  <a:gd name="adj" fmla="val 44167"/>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63" name="TextBox 103"/>
              <p:cNvSpPr txBox="1"/>
              <p:nvPr/>
            </p:nvSpPr>
            <p:spPr>
              <a:xfrm>
                <a:off x="3998912" y="2362200"/>
                <a:ext cx="609600" cy="369332"/>
              </a:xfrm>
              <a:prstGeom prst="rect">
                <a:avLst/>
              </a:prstGeom>
              <a:noFill/>
              <a:ln>
                <a:noFill/>
              </a:ln>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47" name="Group 87"/>
            <p:cNvGrpSpPr/>
            <p:nvPr/>
          </p:nvGrpSpPr>
          <p:grpSpPr>
            <a:xfrm>
              <a:off x="7731058" y="5499904"/>
              <a:ext cx="609600" cy="533400"/>
              <a:chOff x="3998912" y="2209800"/>
              <a:chExt cx="609600" cy="533400"/>
            </a:xfrm>
            <a:grpFill/>
          </p:grpSpPr>
          <p:sp>
            <p:nvSpPr>
              <p:cNvPr id="60" name="Rectangle: Folded Corner 100"/>
              <p:cNvSpPr/>
              <p:nvPr/>
            </p:nvSpPr>
            <p:spPr>
              <a:xfrm rot="10800000">
                <a:off x="4113212" y="2209800"/>
                <a:ext cx="381000" cy="533400"/>
              </a:xfrm>
              <a:prstGeom prst="foldedCorner">
                <a:avLst>
                  <a:gd name="adj" fmla="val 44167"/>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61" name="TextBox 101"/>
              <p:cNvSpPr txBox="1"/>
              <p:nvPr/>
            </p:nvSpPr>
            <p:spPr>
              <a:xfrm>
                <a:off x="3998912" y="2362200"/>
                <a:ext cx="609600" cy="369332"/>
              </a:xfrm>
              <a:prstGeom prst="rect">
                <a:avLst/>
              </a:prstGeom>
              <a:noFill/>
              <a:ln>
                <a:noFill/>
              </a:ln>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48" name="Group 88"/>
            <p:cNvGrpSpPr/>
            <p:nvPr/>
          </p:nvGrpSpPr>
          <p:grpSpPr>
            <a:xfrm>
              <a:off x="8321019" y="5499904"/>
              <a:ext cx="609600" cy="533400"/>
              <a:chOff x="3998912" y="2209800"/>
              <a:chExt cx="609600" cy="533400"/>
            </a:xfrm>
            <a:grpFill/>
          </p:grpSpPr>
          <p:sp>
            <p:nvSpPr>
              <p:cNvPr id="58" name="Rectangle: Folded Corner 98"/>
              <p:cNvSpPr/>
              <p:nvPr/>
            </p:nvSpPr>
            <p:spPr>
              <a:xfrm rot="10800000">
                <a:off x="4113212" y="2209800"/>
                <a:ext cx="381000" cy="533400"/>
              </a:xfrm>
              <a:prstGeom prst="foldedCorner">
                <a:avLst>
                  <a:gd name="adj" fmla="val 44167"/>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9" name="TextBox 99"/>
              <p:cNvSpPr txBox="1"/>
              <p:nvPr/>
            </p:nvSpPr>
            <p:spPr>
              <a:xfrm>
                <a:off x="3998912" y="2362200"/>
                <a:ext cx="609600" cy="369332"/>
              </a:xfrm>
              <a:prstGeom prst="rect">
                <a:avLst/>
              </a:prstGeom>
              <a:noFill/>
              <a:ln>
                <a:noFill/>
              </a:ln>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49" name="Group 89"/>
            <p:cNvGrpSpPr/>
            <p:nvPr/>
          </p:nvGrpSpPr>
          <p:grpSpPr>
            <a:xfrm>
              <a:off x="8910980" y="5499904"/>
              <a:ext cx="609600" cy="533400"/>
              <a:chOff x="3998912" y="2209800"/>
              <a:chExt cx="609600" cy="533400"/>
            </a:xfrm>
            <a:grpFill/>
          </p:grpSpPr>
          <p:sp>
            <p:nvSpPr>
              <p:cNvPr id="56" name="Rectangle: Folded Corner 96"/>
              <p:cNvSpPr/>
              <p:nvPr/>
            </p:nvSpPr>
            <p:spPr>
              <a:xfrm rot="10800000">
                <a:off x="4113212" y="2209800"/>
                <a:ext cx="381000" cy="533400"/>
              </a:xfrm>
              <a:prstGeom prst="foldedCorner">
                <a:avLst>
                  <a:gd name="adj" fmla="val 44167"/>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7" name="TextBox 97"/>
              <p:cNvSpPr txBox="1"/>
              <p:nvPr/>
            </p:nvSpPr>
            <p:spPr>
              <a:xfrm>
                <a:off x="3998912" y="2362200"/>
                <a:ext cx="609600" cy="369332"/>
              </a:xfrm>
              <a:prstGeom prst="rect">
                <a:avLst/>
              </a:prstGeom>
              <a:noFill/>
              <a:ln>
                <a:noFill/>
              </a:ln>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50" name="Group 90"/>
            <p:cNvGrpSpPr/>
            <p:nvPr/>
          </p:nvGrpSpPr>
          <p:grpSpPr>
            <a:xfrm>
              <a:off x="9500941" y="5499904"/>
              <a:ext cx="609600" cy="533400"/>
              <a:chOff x="3998912" y="2209800"/>
              <a:chExt cx="609600" cy="533400"/>
            </a:xfrm>
            <a:grpFill/>
          </p:grpSpPr>
          <p:sp>
            <p:nvSpPr>
              <p:cNvPr id="54" name="Rectangle: Folded Corner 94"/>
              <p:cNvSpPr/>
              <p:nvPr/>
            </p:nvSpPr>
            <p:spPr>
              <a:xfrm rot="10800000">
                <a:off x="4113212" y="2209800"/>
                <a:ext cx="381000" cy="533400"/>
              </a:xfrm>
              <a:prstGeom prst="foldedCorner">
                <a:avLst>
                  <a:gd name="adj" fmla="val 44167"/>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5" name="TextBox 95"/>
              <p:cNvSpPr txBox="1"/>
              <p:nvPr/>
            </p:nvSpPr>
            <p:spPr>
              <a:xfrm>
                <a:off x="3998912" y="2362200"/>
                <a:ext cx="609600" cy="369332"/>
              </a:xfrm>
              <a:prstGeom prst="rect">
                <a:avLst/>
              </a:prstGeom>
              <a:noFill/>
              <a:ln>
                <a:noFill/>
              </a:ln>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51" name="Group 91"/>
            <p:cNvGrpSpPr/>
            <p:nvPr/>
          </p:nvGrpSpPr>
          <p:grpSpPr>
            <a:xfrm>
              <a:off x="10090901" y="5499904"/>
              <a:ext cx="609600" cy="533400"/>
              <a:chOff x="3998912" y="2209800"/>
              <a:chExt cx="609600" cy="533400"/>
            </a:xfrm>
            <a:grpFill/>
          </p:grpSpPr>
          <p:sp>
            <p:nvSpPr>
              <p:cNvPr id="52" name="Rectangle: Folded Corner 92"/>
              <p:cNvSpPr/>
              <p:nvPr/>
            </p:nvSpPr>
            <p:spPr>
              <a:xfrm rot="10800000">
                <a:off x="4113212" y="2209800"/>
                <a:ext cx="381000" cy="533400"/>
              </a:xfrm>
              <a:prstGeom prst="foldedCorner">
                <a:avLst>
                  <a:gd name="adj" fmla="val 44167"/>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3" name="TextBox 93"/>
              <p:cNvSpPr txBox="1"/>
              <p:nvPr/>
            </p:nvSpPr>
            <p:spPr>
              <a:xfrm>
                <a:off x="3998912" y="2362200"/>
                <a:ext cx="609600" cy="369332"/>
              </a:xfrm>
              <a:prstGeom prst="rect">
                <a:avLst/>
              </a:prstGeom>
              <a:noFill/>
              <a:ln>
                <a:noFill/>
              </a:ln>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grpSp>
        <p:nvGrpSpPr>
          <p:cNvPr id="66" name="Group 121"/>
          <p:cNvGrpSpPr/>
          <p:nvPr/>
        </p:nvGrpSpPr>
        <p:grpSpPr>
          <a:xfrm>
            <a:off x="7091061" y="3694961"/>
            <a:ext cx="4237044" cy="533400"/>
            <a:chOff x="7289183" y="4701440"/>
            <a:chExt cx="4237044" cy="533400"/>
          </a:xfrm>
        </p:grpSpPr>
        <p:sp>
          <p:nvSpPr>
            <p:cNvPr id="67" name="Rectangle 106"/>
            <p:cNvSpPr/>
            <p:nvPr/>
          </p:nvSpPr>
          <p:spPr>
            <a:xfrm>
              <a:off x="8767014" y="4701440"/>
              <a:ext cx="1274492" cy="533400"/>
            </a:xfrm>
            <a:prstGeom prst="rect">
              <a:avLst/>
            </a:prstGeom>
            <a:solidFill>
              <a:schemeClr val="accent2">
                <a:alpha val="2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Range 2</a:t>
              </a:r>
              <a:endParaRPr lang="en-US" sz="2000" dirty="0"/>
            </a:p>
          </p:txBody>
        </p:sp>
        <p:sp>
          <p:nvSpPr>
            <p:cNvPr id="68" name="Rectangle 107"/>
            <p:cNvSpPr/>
            <p:nvPr/>
          </p:nvSpPr>
          <p:spPr>
            <a:xfrm>
              <a:off x="7289183" y="4701440"/>
              <a:ext cx="1395256" cy="533400"/>
            </a:xfrm>
            <a:prstGeom prst="rect">
              <a:avLst/>
            </a:prstGeom>
            <a:solidFill>
              <a:schemeClr val="accent2">
                <a:alpha val="2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Range 1</a:t>
              </a:r>
            </a:p>
          </p:txBody>
        </p:sp>
        <p:sp>
          <p:nvSpPr>
            <p:cNvPr id="69" name="Rectangle 108"/>
            <p:cNvSpPr/>
            <p:nvPr/>
          </p:nvSpPr>
          <p:spPr>
            <a:xfrm>
              <a:off x="10124081" y="4701440"/>
              <a:ext cx="1402146" cy="533400"/>
            </a:xfrm>
            <a:prstGeom prst="rect">
              <a:avLst/>
            </a:prstGeom>
            <a:solidFill>
              <a:schemeClr val="accent2">
                <a:alpha val="2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Range 3</a:t>
              </a:r>
              <a:endParaRPr lang="en-US" sz="2800" dirty="0"/>
            </a:p>
          </p:txBody>
        </p:sp>
      </p:grpSp>
      <p:grpSp>
        <p:nvGrpSpPr>
          <p:cNvPr id="70" name="Group 120"/>
          <p:cNvGrpSpPr/>
          <p:nvPr/>
        </p:nvGrpSpPr>
        <p:grpSpPr>
          <a:xfrm>
            <a:off x="7788690" y="3070221"/>
            <a:ext cx="2838342" cy="624740"/>
            <a:chOff x="7788690" y="3070221"/>
            <a:chExt cx="2838342" cy="624740"/>
          </a:xfrm>
        </p:grpSpPr>
        <p:cxnSp>
          <p:nvCxnSpPr>
            <p:cNvPr id="71" name="Connector: Elbow 109"/>
            <p:cNvCxnSpPr>
              <a:cxnSpLocks/>
              <a:stCxn id="42" idx="1"/>
              <a:endCxn id="68" idx="0"/>
            </p:cNvCxnSpPr>
            <p:nvPr/>
          </p:nvCxnSpPr>
          <p:spPr>
            <a:xfrm rot="10800000" flipV="1">
              <a:off x="7788690" y="3070221"/>
              <a:ext cx="884049" cy="624740"/>
            </a:xfrm>
            <a:prstGeom prst="bentConnector2">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110"/>
            <p:cNvCxnSpPr>
              <a:cxnSpLocks/>
              <a:stCxn id="42" idx="3"/>
              <a:endCxn id="69" idx="0"/>
            </p:cNvCxnSpPr>
            <p:nvPr/>
          </p:nvCxnSpPr>
          <p:spPr>
            <a:xfrm>
              <a:off x="9739538" y="3070221"/>
              <a:ext cx="887494" cy="624740"/>
            </a:xfrm>
            <a:prstGeom prst="bentConnector2">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111"/>
            <p:cNvCxnSpPr>
              <a:cxnSpLocks/>
              <a:stCxn id="42" idx="2"/>
              <a:endCxn id="67" idx="0"/>
            </p:cNvCxnSpPr>
            <p:nvPr/>
          </p:nvCxnSpPr>
          <p:spPr>
            <a:xfrm>
              <a:off x="9206138" y="3336921"/>
              <a:ext cx="0" cy="35804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122"/>
          <p:cNvGrpSpPr/>
          <p:nvPr/>
        </p:nvGrpSpPr>
        <p:grpSpPr>
          <a:xfrm>
            <a:off x="7483541" y="4228361"/>
            <a:ext cx="3539764" cy="669690"/>
            <a:chOff x="7483541" y="4228361"/>
            <a:chExt cx="3539764" cy="669690"/>
          </a:xfrm>
        </p:grpSpPr>
        <p:cxnSp>
          <p:nvCxnSpPr>
            <p:cNvPr id="75" name="Straight Arrow Connector 112"/>
            <p:cNvCxnSpPr>
              <a:cxnSpLocks/>
              <a:stCxn id="68" idx="2"/>
            </p:cNvCxnSpPr>
            <p:nvPr/>
          </p:nvCxnSpPr>
          <p:spPr>
            <a:xfrm flipH="1">
              <a:off x="7483541" y="4228361"/>
              <a:ext cx="305148" cy="66969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113"/>
            <p:cNvCxnSpPr>
              <a:cxnSpLocks/>
              <a:stCxn id="68" idx="2"/>
              <a:endCxn id="62" idx="2"/>
            </p:cNvCxnSpPr>
            <p:nvPr/>
          </p:nvCxnSpPr>
          <p:spPr>
            <a:xfrm>
              <a:off x="7788689" y="4228361"/>
              <a:ext cx="284812" cy="66969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114"/>
            <p:cNvCxnSpPr>
              <a:cxnSpLocks/>
              <a:stCxn id="67" idx="2"/>
              <a:endCxn id="60" idx="2"/>
            </p:cNvCxnSpPr>
            <p:nvPr/>
          </p:nvCxnSpPr>
          <p:spPr>
            <a:xfrm flipH="1">
              <a:off x="8663462" y="4228361"/>
              <a:ext cx="542676" cy="66969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115"/>
            <p:cNvCxnSpPr>
              <a:cxnSpLocks/>
              <a:stCxn id="67" idx="2"/>
              <a:endCxn id="58" idx="2"/>
            </p:cNvCxnSpPr>
            <p:nvPr/>
          </p:nvCxnSpPr>
          <p:spPr>
            <a:xfrm>
              <a:off x="9206138" y="4228361"/>
              <a:ext cx="47285" cy="66969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116"/>
            <p:cNvCxnSpPr>
              <a:cxnSpLocks/>
              <a:stCxn id="67" idx="2"/>
              <a:endCxn id="56" idx="2"/>
            </p:cNvCxnSpPr>
            <p:nvPr/>
          </p:nvCxnSpPr>
          <p:spPr>
            <a:xfrm>
              <a:off x="9206138" y="4228361"/>
              <a:ext cx="637246" cy="66969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117"/>
            <p:cNvCxnSpPr>
              <a:cxnSpLocks/>
              <a:stCxn id="69" idx="2"/>
              <a:endCxn id="54" idx="2"/>
            </p:cNvCxnSpPr>
            <p:nvPr/>
          </p:nvCxnSpPr>
          <p:spPr>
            <a:xfrm flipH="1">
              <a:off x="10433345" y="4228361"/>
              <a:ext cx="193687" cy="66969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118"/>
            <p:cNvCxnSpPr>
              <a:cxnSpLocks/>
              <a:stCxn id="69" idx="2"/>
              <a:endCxn id="52" idx="2"/>
            </p:cNvCxnSpPr>
            <p:nvPr/>
          </p:nvCxnSpPr>
          <p:spPr>
            <a:xfrm>
              <a:off x="10627032" y="4228361"/>
              <a:ext cx="396273" cy="66969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82" name="Arrow: Right 119"/>
          <p:cNvSpPr/>
          <p:nvPr/>
        </p:nvSpPr>
        <p:spPr>
          <a:xfrm rot="10800000">
            <a:off x="5596320" y="4895111"/>
            <a:ext cx="533400" cy="510440"/>
          </a:xfrm>
          <a:prstGeom prst="rightArrow">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29" name="Slide Number Placeholder 3"/>
          <p:cNvSpPr>
            <a:spLocks noGrp="1"/>
          </p:cNvSpPr>
          <p:nvPr>
            <p:ph type="sldNum" sz="quarter" idx="4"/>
          </p:nvPr>
        </p:nvSpPr>
        <p:spPr>
          <a:xfrm>
            <a:off x="11566412" y="6525002"/>
            <a:ext cx="428822" cy="196477"/>
          </a:xfrm>
        </p:spPr>
        <p:txBody>
          <a:bodyPr/>
          <a:lstStyle/>
          <a:p>
            <a:fld id="{C014DD1E-5D91-48A3-AD6D-45FBA980D106}" type="slidenum">
              <a:rPr lang="en-US" smtClean="0"/>
              <a:pPr/>
              <a:t>49</a:t>
            </a:fld>
            <a:endParaRPr lang="en-US" dirty="0"/>
          </a:p>
        </p:txBody>
      </p:sp>
    </p:spTree>
    <p:extLst>
      <p:ext uri="{BB962C8B-B14F-4D97-AF65-F5344CB8AC3E}">
        <p14:creationId xmlns:p14="http://schemas.microsoft.com/office/powerpoint/2010/main" val="1219811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up)">
                                      <p:cBhvr>
                                        <p:cTn id="12" dur="500"/>
                                        <p:tgtEl>
                                          <p:spTgt spid="32"/>
                                        </p:tgtEl>
                                      </p:cBhvr>
                                    </p:animEffect>
                                  </p:childTnLst>
                                </p:cTn>
                              </p:par>
                              <p:par>
                                <p:cTn id="13" presetID="22" presetClass="entr" presetSubtype="1"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500"/>
                                        <p:tgtEl>
                                          <p:spTgt spid="34"/>
                                        </p:tgtEl>
                                      </p:cBhvr>
                                    </p:animEffect>
                                  </p:childTnLst>
                                </p:cTn>
                              </p:par>
                              <p:par>
                                <p:cTn id="16" presetID="22" presetClass="entr" presetSubtype="1" fill="hold"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wipe(up)">
                                      <p:cBhvr>
                                        <p:cTn id="18" dur="500"/>
                                        <p:tgtEl>
                                          <p:spTgt spid="33"/>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par>
                                <p:cTn id="29" presetID="22" presetClass="entr" presetSubtype="1"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wipe(up)">
                                      <p:cBhvr>
                                        <p:cTn id="31" dur="500"/>
                                        <p:tgtEl>
                                          <p:spTgt spid="35"/>
                                        </p:tgtEl>
                                      </p:cBhvr>
                                    </p:animEffect>
                                  </p:childTnLst>
                                </p:cTn>
                              </p:par>
                              <p:par>
                                <p:cTn id="32" presetID="22" presetClass="entr" presetSubtype="1" fill="hold"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up)">
                                      <p:cBhvr>
                                        <p:cTn id="34" dur="500"/>
                                        <p:tgtEl>
                                          <p:spTgt spid="36"/>
                                        </p:tgtEl>
                                      </p:cBhvr>
                                    </p:animEffect>
                                  </p:childTnLst>
                                </p:cTn>
                              </p:par>
                              <p:par>
                                <p:cTn id="35" presetID="22" presetClass="entr" presetSubtype="1"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up)">
                                      <p:cBhvr>
                                        <p:cTn id="37" dur="500"/>
                                        <p:tgtEl>
                                          <p:spTgt spid="37"/>
                                        </p:tgtEl>
                                      </p:cBhvr>
                                    </p:animEffect>
                                  </p:childTnLst>
                                </p:cTn>
                              </p:par>
                              <p:par>
                                <p:cTn id="38" presetID="22" presetClass="entr" presetSubtype="1" fill="hold" nodeType="with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wipe(up)">
                                      <p:cBhvr>
                                        <p:cTn id="40" dur="500"/>
                                        <p:tgtEl>
                                          <p:spTgt spid="38"/>
                                        </p:tgtEl>
                                      </p:cBhvr>
                                    </p:animEffect>
                                  </p:childTnLst>
                                </p:cTn>
                              </p:par>
                              <p:par>
                                <p:cTn id="41" presetID="22" presetClass="entr" presetSubtype="1" fill="hold" nodeType="with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wipe(up)">
                                      <p:cBhvr>
                                        <p:cTn id="43" dur="500"/>
                                        <p:tgtEl>
                                          <p:spTgt spid="39"/>
                                        </p:tgtEl>
                                      </p:cBhvr>
                                    </p:animEffect>
                                  </p:childTnLst>
                                </p:cTn>
                              </p:par>
                              <p:par>
                                <p:cTn id="44" presetID="22" presetClass="entr" presetSubtype="1" fill="hold"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wipe(up)">
                                      <p:cBhvr>
                                        <p:cTn id="46" dur="500"/>
                                        <p:tgtEl>
                                          <p:spTgt spid="40"/>
                                        </p:tgtEl>
                                      </p:cBhvr>
                                    </p:animEffect>
                                  </p:childTnLst>
                                </p:cTn>
                              </p:par>
                              <p:par>
                                <p:cTn id="47" presetID="22" presetClass="entr" presetSubtype="1" fill="hold" nodeType="with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up)">
                                      <p:cBhvr>
                                        <p:cTn id="49" dur="500"/>
                                        <p:tgtEl>
                                          <p:spTgt spid="41"/>
                                        </p:tgtEl>
                                      </p:cBhvr>
                                    </p:animEffect>
                                  </p:childTnLst>
                                </p:cTn>
                              </p:par>
                            </p:childTnLst>
                          </p:cTn>
                        </p:par>
                        <p:par>
                          <p:cTn id="50" fill="hold">
                            <p:stCondLst>
                              <p:cond delay="1000"/>
                            </p:stCondLst>
                            <p:childTnLst>
                              <p:par>
                                <p:cTn id="51" presetID="10" presetClass="entr" presetSubtype="0" fill="hold" nodeType="after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500"/>
                                        <p:tgtEl>
                                          <p:spTgt spid="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fade">
                                      <p:cBhvr>
                                        <p:cTn id="58" dur="500"/>
                                        <p:tgtEl>
                                          <p:spTgt spid="42"/>
                                        </p:tgtEl>
                                      </p:cBhvr>
                                    </p:animEffect>
                                  </p:childTnLst>
                                </p:cTn>
                              </p:par>
                            </p:childTnLst>
                          </p:cTn>
                        </p:par>
                        <p:par>
                          <p:cTn id="59" fill="hold">
                            <p:stCondLst>
                              <p:cond delay="500"/>
                            </p:stCondLst>
                            <p:childTnLst>
                              <p:par>
                                <p:cTn id="60" presetID="22" presetClass="entr" presetSubtype="1" fill="hold" nodeType="afterEffect">
                                  <p:stCondLst>
                                    <p:cond delay="0"/>
                                  </p:stCondLst>
                                  <p:childTnLst>
                                    <p:set>
                                      <p:cBhvr>
                                        <p:cTn id="61" dur="1" fill="hold">
                                          <p:stCondLst>
                                            <p:cond delay="0"/>
                                          </p:stCondLst>
                                        </p:cTn>
                                        <p:tgtEl>
                                          <p:spTgt spid="70"/>
                                        </p:tgtEl>
                                        <p:attrNameLst>
                                          <p:attrName>style.visibility</p:attrName>
                                        </p:attrNameLst>
                                      </p:cBhvr>
                                      <p:to>
                                        <p:strVal val="visible"/>
                                      </p:to>
                                    </p:set>
                                    <p:animEffect transition="in" filter="wipe(up)">
                                      <p:cBhvr>
                                        <p:cTn id="62" dur="500"/>
                                        <p:tgtEl>
                                          <p:spTgt spid="70"/>
                                        </p:tgtEl>
                                      </p:cBhvr>
                                    </p:animEffect>
                                  </p:childTnLst>
                                </p:cTn>
                              </p:par>
                            </p:childTnLst>
                          </p:cTn>
                        </p:par>
                        <p:par>
                          <p:cTn id="63" fill="hold">
                            <p:stCondLst>
                              <p:cond delay="1000"/>
                            </p:stCondLst>
                            <p:childTnLst>
                              <p:par>
                                <p:cTn id="64" presetID="10" presetClass="entr" presetSubtype="0" fill="hold" nodeType="afterEffect">
                                  <p:stCondLst>
                                    <p:cond delay="0"/>
                                  </p:stCondLst>
                                  <p:childTnLst>
                                    <p:set>
                                      <p:cBhvr>
                                        <p:cTn id="65" dur="1" fill="hold">
                                          <p:stCondLst>
                                            <p:cond delay="0"/>
                                          </p:stCondLst>
                                        </p:cTn>
                                        <p:tgtEl>
                                          <p:spTgt spid="66"/>
                                        </p:tgtEl>
                                        <p:attrNameLst>
                                          <p:attrName>style.visibility</p:attrName>
                                        </p:attrNameLst>
                                      </p:cBhvr>
                                      <p:to>
                                        <p:strVal val="visible"/>
                                      </p:to>
                                    </p:set>
                                    <p:animEffect transition="in" filter="fade">
                                      <p:cBhvr>
                                        <p:cTn id="66" dur="500"/>
                                        <p:tgtEl>
                                          <p:spTgt spid="66"/>
                                        </p:tgtEl>
                                      </p:cBhvr>
                                    </p:animEffect>
                                  </p:childTnLst>
                                </p:cTn>
                              </p:par>
                            </p:childTnLst>
                          </p:cTn>
                        </p:par>
                        <p:par>
                          <p:cTn id="67" fill="hold">
                            <p:stCondLst>
                              <p:cond delay="1500"/>
                            </p:stCondLst>
                            <p:childTnLst>
                              <p:par>
                                <p:cTn id="68" presetID="22" presetClass="entr" presetSubtype="1" fill="hold" nodeType="afterEffect">
                                  <p:stCondLst>
                                    <p:cond delay="0"/>
                                  </p:stCondLst>
                                  <p:childTnLst>
                                    <p:set>
                                      <p:cBhvr>
                                        <p:cTn id="69" dur="1" fill="hold">
                                          <p:stCondLst>
                                            <p:cond delay="0"/>
                                          </p:stCondLst>
                                        </p:cTn>
                                        <p:tgtEl>
                                          <p:spTgt spid="74"/>
                                        </p:tgtEl>
                                        <p:attrNameLst>
                                          <p:attrName>style.visibility</p:attrName>
                                        </p:attrNameLst>
                                      </p:cBhvr>
                                      <p:to>
                                        <p:strVal val="visible"/>
                                      </p:to>
                                    </p:set>
                                    <p:animEffect transition="in" filter="wipe(up)">
                                      <p:cBhvr>
                                        <p:cTn id="70" dur="500"/>
                                        <p:tgtEl>
                                          <p:spTgt spid="74"/>
                                        </p:tgtEl>
                                      </p:cBhvr>
                                    </p:animEffect>
                                  </p:childTnLst>
                                </p:cTn>
                              </p:par>
                            </p:childTnLst>
                          </p:cTn>
                        </p:par>
                        <p:par>
                          <p:cTn id="71" fill="hold">
                            <p:stCondLst>
                              <p:cond delay="2000"/>
                            </p:stCondLst>
                            <p:childTnLst>
                              <p:par>
                                <p:cTn id="72" presetID="10" presetClass="entr" presetSubtype="0" fill="hold" nodeType="afterEffect">
                                  <p:stCondLst>
                                    <p:cond delay="0"/>
                                  </p:stCondLst>
                                  <p:childTnLst>
                                    <p:set>
                                      <p:cBhvr>
                                        <p:cTn id="73" dur="1" fill="hold">
                                          <p:stCondLst>
                                            <p:cond delay="0"/>
                                          </p:stCondLst>
                                        </p:cTn>
                                        <p:tgtEl>
                                          <p:spTgt spid="43"/>
                                        </p:tgtEl>
                                        <p:attrNameLst>
                                          <p:attrName>style.visibility</p:attrName>
                                        </p:attrNameLst>
                                      </p:cBhvr>
                                      <p:to>
                                        <p:strVal val="visible"/>
                                      </p:to>
                                    </p:set>
                                    <p:animEffect transition="in" filter="fade">
                                      <p:cBhvr>
                                        <p:cTn id="74" dur="500"/>
                                        <p:tgtEl>
                                          <p:spTgt spid="43"/>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fade">
                                      <p:cBhvr>
                                        <p:cTn id="7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9" grpId="0" animBg="1"/>
      <p:bldP spid="30" grpId="0" animBg="1"/>
      <p:bldP spid="31" grpId="0" animBg="1"/>
      <p:bldP spid="42" grpId="0" animBg="1"/>
      <p:bldP spid="8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8913812" y="4285439"/>
            <a:ext cx="647700" cy="1218018"/>
            <a:chOff x="4150" y="2578"/>
            <a:chExt cx="408" cy="952"/>
          </a:xfrm>
        </p:grpSpPr>
        <p:sp>
          <p:nvSpPr>
            <p:cNvPr id="521219" name="Line 3"/>
            <p:cNvSpPr>
              <a:spLocks noChangeShapeType="1"/>
            </p:cNvSpPr>
            <p:nvPr/>
          </p:nvSpPr>
          <p:spPr bwMode="auto">
            <a:xfrm>
              <a:off x="4558" y="2578"/>
              <a:ext cx="0" cy="952"/>
            </a:xfrm>
            <a:prstGeom prst="line">
              <a:avLst/>
            </a:prstGeom>
            <a:noFill/>
            <a:ln w="57150">
              <a:solidFill>
                <a:schemeClr val="accent5">
                  <a:lumMod val="20000"/>
                  <a:lumOff val="80000"/>
                </a:schemeClr>
              </a:solidFill>
              <a:round/>
              <a:headEnd/>
              <a:tailEnd/>
            </a:ln>
            <a:effectLst/>
          </p:spPr>
          <p:txBody>
            <a:bodyPr/>
            <a:lstStyle/>
            <a:p>
              <a:endParaRPr lang="bg-BG" dirty="0"/>
            </a:p>
          </p:txBody>
        </p:sp>
        <p:sp>
          <p:nvSpPr>
            <p:cNvPr id="521220" name="Line 4"/>
            <p:cNvSpPr>
              <a:spLocks noChangeShapeType="1"/>
            </p:cNvSpPr>
            <p:nvPr/>
          </p:nvSpPr>
          <p:spPr bwMode="auto">
            <a:xfrm flipH="1">
              <a:off x="4150" y="3521"/>
              <a:ext cx="408" cy="0"/>
            </a:xfrm>
            <a:prstGeom prst="line">
              <a:avLst/>
            </a:prstGeom>
            <a:noFill/>
            <a:ln w="57150">
              <a:solidFill>
                <a:schemeClr val="accent5">
                  <a:lumMod val="20000"/>
                  <a:lumOff val="80000"/>
                </a:schemeClr>
              </a:solidFill>
              <a:round/>
              <a:headEnd/>
              <a:tailEnd type="triangle" w="med" len="med"/>
            </a:ln>
            <a:effectLst/>
          </p:spPr>
          <p:txBody>
            <a:bodyPr/>
            <a:lstStyle/>
            <a:p>
              <a:endParaRPr lang="bg-BG" dirty="0"/>
            </a:p>
          </p:txBody>
        </p:sp>
      </p:grpSp>
      <p:grpSp>
        <p:nvGrpSpPr>
          <p:cNvPr id="3" name="Group 5"/>
          <p:cNvGrpSpPr>
            <a:grpSpLocks/>
          </p:cNvGrpSpPr>
          <p:nvPr/>
        </p:nvGrpSpPr>
        <p:grpSpPr bwMode="auto">
          <a:xfrm>
            <a:off x="1382122" y="3828239"/>
            <a:ext cx="673690" cy="1540014"/>
            <a:chOff x="930" y="2577"/>
            <a:chExt cx="535" cy="953"/>
          </a:xfrm>
        </p:grpSpPr>
        <p:sp>
          <p:nvSpPr>
            <p:cNvPr id="521222" name="Line 6"/>
            <p:cNvSpPr>
              <a:spLocks noChangeShapeType="1"/>
            </p:cNvSpPr>
            <p:nvPr/>
          </p:nvSpPr>
          <p:spPr bwMode="auto">
            <a:xfrm>
              <a:off x="930" y="2577"/>
              <a:ext cx="0" cy="953"/>
            </a:xfrm>
            <a:prstGeom prst="line">
              <a:avLst/>
            </a:prstGeom>
            <a:noFill/>
            <a:ln w="57150">
              <a:solidFill>
                <a:schemeClr val="accent5">
                  <a:lumMod val="20000"/>
                  <a:lumOff val="80000"/>
                </a:schemeClr>
              </a:solidFill>
              <a:round/>
              <a:headEnd/>
              <a:tailEnd/>
            </a:ln>
            <a:effectLst/>
          </p:spPr>
          <p:txBody>
            <a:bodyPr/>
            <a:lstStyle/>
            <a:p>
              <a:endParaRPr lang="bg-BG" dirty="0"/>
            </a:p>
          </p:txBody>
        </p:sp>
        <p:sp>
          <p:nvSpPr>
            <p:cNvPr id="521223" name="Line 7"/>
            <p:cNvSpPr>
              <a:spLocks noChangeShapeType="1"/>
            </p:cNvSpPr>
            <p:nvPr/>
          </p:nvSpPr>
          <p:spPr bwMode="auto">
            <a:xfrm>
              <a:off x="930" y="3521"/>
              <a:ext cx="535" cy="0"/>
            </a:xfrm>
            <a:prstGeom prst="line">
              <a:avLst/>
            </a:prstGeom>
            <a:noFill/>
            <a:ln w="57150">
              <a:solidFill>
                <a:schemeClr val="accent5">
                  <a:lumMod val="20000"/>
                  <a:lumOff val="80000"/>
                </a:schemeClr>
              </a:solidFill>
              <a:round/>
              <a:headEnd/>
              <a:tailEnd type="triangle" w="med" len="med"/>
            </a:ln>
            <a:effectLst/>
          </p:spPr>
          <p:txBody>
            <a:bodyPr/>
            <a:lstStyle/>
            <a:p>
              <a:endParaRPr lang="bg-BG" dirty="0"/>
            </a:p>
          </p:txBody>
        </p:sp>
      </p:grpSp>
      <p:sp>
        <p:nvSpPr>
          <p:cNvPr id="521224" name="Rectangle 8"/>
          <p:cNvSpPr>
            <a:spLocks noGrp="1" noChangeArrowheads="1"/>
          </p:cNvSpPr>
          <p:nvPr>
            <p:ph type="title"/>
          </p:nvPr>
        </p:nvSpPr>
        <p:spPr/>
        <p:txBody>
          <a:bodyPr/>
          <a:lstStyle/>
          <a:p>
            <a:r>
              <a:rPr lang="en-US" dirty="0"/>
              <a:t>Data from Multiple Tables</a:t>
            </a:r>
          </a:p>
        </p:txBody>
      </p:sp>
      <p:sp>
        <p:nvSpPr>
          <p:cNvPr id="521225" name="Rectangle 9"/>
          <p:cNvSpPr>
            <a:spLocks noGrp="1" noChangeArrowheads="1"/>
          </p:cNvSpPr>
          <p:nvPr>
            <p:ph idx="1"/>
          </p:nvPr>
        </p:nvSpPr>
        <p:spPr/>
        <p:txBody>
          <a:bodyPr/>
          <a:lstStyle/>
          <a:p>
            <a:pPr>
              <a:lnSpc>
                <a:spcPct val="100000"/>
              </a:lnSpc>
            </a:pPr>
            <a:r>
              <a:rPr lang="en-US" dirty="0"/>
              <a:t>Sometimes you need data from several tables:</a:t>
            </a:r>
          </a:p>
        </p:txBody>
      </p:sp>
      <p:sp>
        <p:nvSpPr>
          <p:cNvPr id="4" name="Slide Number Placeholder 3"/>
          <p:cNvSpPr>
            <a:spLocks noGrp="1"/>
          </p:cNvSpPr>
          <p:nvPr>
            <p:ph type="sldNum" sz="quarter" idx="4"/>
          </p:nvPr>
        </p:nvSpPr>
        <p:spPr/>
        <p:txBody>
          <a:bodyPr/>
          <a:lstStyle/>
          <a:p>
            <a:fld id="{C014DD1E-5D91-48A3-AD6D-45FBA980D106}" type="slidenum">
              <a:rPr lang="en-US" smtClean="0"/>
              <a:pPr/>
              <a:t>5</a:t>
            </a:fld>
            <a:endParaRPr lang="en-US" dirty="0"/>
          </a:p>
        </p:txBody>
      </p:sp>
      <p:graphicFrame>
        <p:nvGraphicFramePr>
          <p:cNvPr id="14" name="Table 1"/>
          <p:cNvGraphicFramePr>
            <a:graphicFrameLocks noGrp="1"/>
          </p:cNvGraphicFramePr>
          <p:nvPr>
            <p:extLst>
              <p:ext uri="{D42A27DB-BD31-4B8C-83A1-F6EECF244321}">
                <p14:modId xmlns:p14="http://schemas.microsoft.com/office/powerpoint/2010/main" val="2673625977"/>
              </p:ext>
            </p:extLst>
          </p:nvPr>
        </p:nvGraphicFramePr>
        <p:xfrm>
          <a:off x="684212" y="2456639"/>
          <a:ext cx="4343400" cy="1371600"/>
        </p:xfrm>
        <a:graphic>
          <a:graphicData uri="http://schemas.openxmlformats.org/drawingml/2006/table">
            <a:tbl>
              <a:tblPr firstRow="1" bandRow="1">
                <a:tableStyleId>{7DF18680-E054-41AD-8BC1-D1AEF772440D}</a:tableStyleId>
              </a:tblPr>
              <a:tblGrid>
                <a:gridCol w="2290156">
                  <a:extLst>
                    <a:ext uri="{9D8B030D-6E8A-4147-A177-3AD203B41FA5}">
                      <a16:colId xmlns:a16="http://schemas.microsoft.com/office/drawing/2014/main" val="1594468805"/>
                    </a:ext>
                  </a:extLst>
                </a:gridCol>
                <a:gridCol w="2053244">
                  <a:extLst>
                    <a:ext uri="{9D8B030D-6E8A-4147-A177-3AD203B41FA5}">
                      <a16:colId xmlns:a16="http://schemas.microsoft.com/office/drawing/2014/main" val="683614382"/>
                    </a:ext>
                  </a:extLst>
                </a:gridCol>
              </a:tblGrid>
              <a:tr h="457200">
                <a:tc>
                  <a:txBody>
                    <a:bodyPr/>
                    <a:lstStyle/>
                    <a:p>
                      <a:r>
                        <a:rPr lang="en-US" noProof="1"/>
                        <a:t>EmployeeName</a:t>
                      </a:r>
                    </a:p>
                  </a:txBody>
                  <a:tcPr>
                    <a:solidFill>
                      <a:srgbClr val="C6C0AA">
                        <a:alpha val="50000"/>
                      </a:srgbClr>
                    </a:solidFill>
                  </a:tcPr>
                </a:tc>
                <a:tc>
                  <a:txBody>
                    <a:bodyPr/>
                    <a:lstStyle/>
                    <a:p>
                      <a:r>
                        <a:rPr lang="en-US" noProof="1"/>
                        <a:t>DepartmentID</a:t>
                      </a:r>
                    </a:p>
                  </a:txBody>
                  <a:tcPr anchor="ctr">
                    <a:solidFill>
                      <a:srgbClr val="C6C0AA">
                        <a:alpha val="50000"/>
                      </a:srgbClr>
                    </a:solidFill>
                  </a:tcPr>
                </a:tc>
                <a:extLst>
                  <a:ext uri="{0D108BD9-81ED-4DB2-BD59-A6C34878D82A}">
                    <a16:rowId xmlns:a16="http://schemas.microsoft.com/office/drawing/2014/main" val="1969825376"/>
                  </a:ext>
                </a:extLst>
              </a:tr>
              <a:tr h="457200">
                <a:tc>
                  <a:txBody>
                    <a:bodyPr/>
                    <a:lstStyle/>
                    <a:p>
                      <a:r>
                        <a:rPr lang="en-US" noProof="1">
                          <a:solidFill>
                            <a:schemeClr val="tx1"/>
                          </a:solidFill>
                        </a:rPr>
                        <a:t>Edward</a:t>
                      </a:r>
                    </a:p>
                  </a:txBody>
                  <a:tcPr>
                    <a:solidFill>
                      <a:schemeClr val="accent5">
                        <a:lumMod val="40000"/>
                        <a:lumOff val="60000"/>
                        <a:alpha val="20000"/>
                      </a:schemeClr>
                    </a:solidFill>
                  </a:tcPr>
                </a:tc>
                <a:tc>
                  <a:txBody>
                    <a:bodyPr/>
                    <a:lstStyle/>
                    <a:p>
                      <a:r>
                        <a:rPr lang="en-US" noProof="1">
                          <a:solidFill>
                            <a:schemeClr val="tx1"/>
                          </a:solidFill>
                        </a:rPr>
                        <a:t>3</a:t>
                      </a:r>
                    </a:p>
                  </a:txBody>
                  <a:tcPr anchor="ctr">
                    <a:solidFill>
                      <a:schemeClr val="accent5">
                        <a:lumMod val="40000"/>
                        <a:lumOff val="60000"/>
                        <a:alpha val="20000"/>
                      </a:schemeClr>
                    </a:solidFill>
                  </a:tcPr>
                </a:tc>
                <a:extLst>
                  <a:ext uri="{0D108BD9-81ED-4DB2-BD59-A6C34878D82A}">
                    <a16:rowId xmlns:a16="http://schemas.microsoft.com/office/drawing/2014/main" val="2845318136"/>
                  </a:ext>
                </a:extLst>
              </a:tr>
              <a:tr h="457200">
                <a:tc>
                  <a:txBody>
                    <a:bodyPr/>
                    <a:lstStyle/>
                    <a:p>
                      <a:r>
                        <a:rPr lang="en-US" noProof="1">
                          <a:solidFill>
                            <a:schemeClr val="tx1"/>
                          </a:solidFill>
                        </a:rPr>
                        <a:t>John</a:t>
                      </a:r>
                    </a:p>
                  </a:txBody>
                  <a:tcPr>
                    <a:solidFill>
                      <a:schemeClr val="accent5">
                        <a:lumMod val="40000"/>
                        <a:lumOff val="60000"/>
                        <a:alpha val="20000"/>
                      </a:schemeClr>
                    </a:solidFill>
                  </a:tcPr>
                </a:tc>
                <a:tc>
                  <a:txBody>
                    <a:bodyPr/>
                    <a:lstStyle/>
                    <a:p>
                      <a:r>
                        <a:rPr lang="en-US" noProof="1">
                          <a:solidFill>
                            <a:schemeClr val="tx1"/>
                          </a:solidFill>
                        </a:rPr>
                        <a:t>NULL</a:t>
                      </a:r>
                    </a:p>
                  </a:txBody>
                  <a:tcPr anchor="ctr">
                    <a:solidFill>
                      <a:schemeClr val="accent5">
                        <a:lumMod val="40000"/>
                        <a:lumOff val="60000"/>
                        <a:alpha val="20000"/>
                      </a:schemeClr>
                    </a:solidFill>
                  </a:tcPr>
                </a:tc>
                <a:extLst>
                  <a:ext uri="{0D108BD9-81ED-4DB2-BD59-A6C34878D82A}">
                    <a16:rowId xmlns:a16="http://schemas.microsoft.com/office/drawing/2014/main" val="690634117"/>
                  </a:ext>
                </a:extLst>
              </a:tr>
            </a:tbl>
          </a:graphicData>
        </a:graphic>
      </p:graphicFrame>
      <p:sp>
        <p:nvSpPr>
          <p:cNvPr id="15" name="TextBox 12"/>
          <p:cNvSpPr txBox="1"/>
          <p:nvPr/>
        </p:nvSpPr>
        <p:spPr>
          <a:xfrm>
            <a:off x="1800573" y="1912089"/>
            <a:ext cx="1758943" cy="523220"/>
          </a:xfrm>
          <a:prstGeom prst="rect">
            <a:avLst/>
          </a:prstGeom>
          <a:noFill/>
        </p:spPr>
        <p:txBody>
          <a:bodyPr wrap="none" rtlCol="0">
            <a:spAutoFit/>
          </a:bodyPr>
          <a:lstStyle/>
          <a:p>
            <a:r>
              <a:rPr lang="en-US" sz="2800" dirty="0"/>
              <a:t>Employees</a:t>
            </a:r>
          </a:p>
        </p:txBody>
      </p:sp>
      <p:graphicFrame>
        <p:nvGraphicFramePr>
          <p:cNvPr id="16" name="Table 15"/>
          <p:cNvGraphicFramePr>
            <a:graphicFrameLocks noGrp="1"/>
          </p:cNvGraphicFramePr>
          <p:nvPr>
            <p:extLst>
              <p:ext uri="{D42A27DB-BD31-4B8C-83A1-F6EECF244321}">
                <p14:modId xmlns:p14="http://schemas.microsoft.com/office/powerpoint/2010/main" val="4280908552"/>
              </p:ext>
            </p:extLst>
          </p:nvPr>
        </p:nvGraphicFramePr>
        <p:xfrm>
          <a:off x="6399212" y="2456639"/>
          <a:ext cx="4722815" cy="1828800"/>
        </p:xfrm>
        <a:graphic>
          <a:graphicData uri="http://schemas.openxmlformats.org/drawingml/2006/table">
            <a:tbl>
              <a:tblPr firstRow="1" bandRow="1">
                <a:tableStyleId>{7DF18680-E054-41AD-8BC1-D1AEF772440D}</a:tableStyleId>
              </a:tblPr>
              <a:tblGrid>
                <a:gridCol w="2145341">
                  <a:extLst>
                    <a:ext uri="{9D8B030D-6E8A-4147-A177-3AD203B41FA5}">
                      <a16:colId xmlns:a16="http://schemas.microsoft.com/office/drawing/2014/main" val="1594468805"/>
                    </a:ext>
                  </a:extLst>
                </a:gridCol>
                <a:gridCol w="2577474">
                  <a:extLst>
                    <a:ext uri="{9D8B030D-6E8A-4147-A177-3AD203B41FA5}">
                      <a16:colId xmlns:a16="http://schemas.microsoft.com/office/drawing/2014/main" val="683614382"/>
                    </a:ext>
                  </a:extLst>
                </a:gridCol>
              </a:tblGrid>
              <a:tr h="457200">
                <a:tc>
                  <a:txBody>
                    <a:bodyPr/>
                    <a:lstStyle/>
                    <a:p>
                      <a:r>
                        <a:rPr lang="en-US" i="0" noProof="1">
                          <a:solidFill>
                            <a:schemeClr val="tx1"/>
                          </a:solidFill>
                        </a:rPr>
                        <a:t>DepartmentID</a:t>
                      </a:r>
                    </a:p>
                  </a:txBody>
                  <a:tcPr>
                    <a:solidFill>
                      <a:srgbClr val="C6C0AA">
                        <a:alpha val="50000"/>
                      </a:srgbClr>
                    </a:solidFill>
                  </a:tcPr>
                </a:tc>
                <a:tc>
                  <a:txBody>
                    <a:bodyPr/>
                    <a:lstStyle/>
                    <a:p>
                      <a:r>
                        <a:rPr lang="en-US" i="0" noProof="1">
                          <a:solidFill>
                            <a:schemeClr val="tx1"/>
                          </a:solidFill>
                        </a:rPr>
                        <a:t>DepartmentName</a:t>
                      </a:r>
                    </a:p>
                  </a:txBody>
                  <a:tcPr>
                    <a:solidFill>
                      <a:srgbClr val="C6C0AA">
                        <a:alpha val="50000"/>
                      </a:srgbClr>
                    </a:solidFill>
                  </a:tcPr>
                </a:tc>
                <a:extLst>
                  <a:ext uri="{0D108BD9-81ED-4DB2-BD59-A6C34878D82A}">
                    <a16:rowId xmlns:a16="http://schemas.microsoft.com/office/drawing/2014/main" val="1969825376"/>
                  </a:ext>
                </a:extLst>
              </a:tr>
              <a:tr h="457200">
                <a:tc>
                  <a:txBody>
                    <a:bodyPr/>
                    <a:lstStyle/>
                    <a:p>
                      <a:r>
                        <a:rPr lang="en-US" i="0" dirty="0">
                          <a:solidFill>
                            <a:schemeClr val="tx1"/>
                          </a:solidFill>
                        </a:rPr>
                        <a:t>3</a:t>
                      </a:r>
                      <a:endParaRPr lang="bg-BG" i="0" dirty="0">
                        <a:solidFill>
                          <a:schemeClr val="tx1"/>
                        </a:solidFill>
                      </a:endParaRPr>
                    </a:p>
                  </a:txBody>
                  <a:tcPr>
                    <a:solidFill>
                      <a:schemeClr val="accent5">
                        <a:lumMod val="40000"/>
                        <a:lumOff val="60000"/>
                        <a:alpha val="20000"/>
                      </a:schemeClr>
                    </a:solidFill>
                  </a:tcPr>
                </a:tc>
                <a:tc>
                  <a:txBody>
                    <a:bodyPr/>
                    <a:lstStyle/>
                    <a:p>
                      <a:r>
                        <a:rPr lang="en-US" i="0" dirty="0">
                          <a:solidFill>
                            <a:schemeClr val="tx1"/>
                          </a:solidFill>
                        </a:rPr>
                        <a:t>Sales</a:t>
                      </a:r>
                      <a:endParaRPr lang="bg-BG" i="0" dirty="0">
                        <a:solidFill>
                          <a:schemeClr val="tx1"/>
                        </a:solidFill>
                      </a:endParaRPr>
                    </a:p>
                  </a:txBody>
                  <a:tcPr>
                    <a:solidFill>
                      <a:schemeClr val="accent5">
                        <a:lumMod val="40000"/>
                        <a:lumOff val="60000"/>
                        <a:alpha val="20000"/>
                      </a:schemeClr>
                    </a:solidFill>
                  </a:tcPr>
                </a:tc>
                <a:extLst>
                  <a:ext uri="{0D108BD9-81ED-4DB2-BD59-A6C34878D82A}">
                    <a16:rowId xmlns:a16="http://schemas.microsoft.com/office/drawing/2014/main" val="2845318136"/>
                  </a:ext>
                </a:extLst>
              </a:tr>
              <a:tr h="457200">
                <a:tc>
                  <a:txBody>
                    <a:bodyPr/>
                    <a:lstStyle/>
                    <a:p>
                      <a:r>
                        <a:rPr lang="en-US" i="0" dirty="0">
                          <a:solidFill>
                            <a:schemeClr val="tx1"/>
                          </a:solidFill>
                        </a:rPr>
                        <a:t>4</a:t>
                      </a:r>
                      <a:endParaRPr lang="bg-BG" i="0" dirty="0">
                        <a:solidFill>
                          <a:schemeClr val="tx1"/>
                        </a:solidFill>
                      </a:endParaRPr>
                    </a:p>
                  </a:txBody>
                  <a:tcPr>
                    <a:solidFill>
                      <a:schemeClr val="accent5">
                        <a:lumMod val="40000"/>
                        <a:lumOff val="60000"/>
                        <a:alpha val="20000"/>
                      </a:schemeClr>
                    </a:solidFill>
                  </a:tcPr>
                </a:tc>
                <a:tc>
                  <a:txBody>
                    <a:bodyPr/>
                    <a:lstStyle/>
                    <a:p>
                      <a:r>
                        <a:rPr lang="en-US" i="0" dirty="0">
                          <a:solidFill>
                            <a:schemeClr val="tx1"/>
                          </a:solidFill>
                        </a:rPr>
                        <a:t>Marketing</a:t>
                      </a:r>
                      <a:endParaRPr lang="bg-BG" i="0" dirty="0">
                        <a:solidFill>
                          <a:schemeClr val="tx1"/>
                        </a:solidFill>
                      </a:endParaRPr>
                    </a:p>
                  </a:txBody>
                  <a:tcPr>
                    <a:solidFill>
                      <a:schemeClr val="accent5">
                        <a:lumMod val="40000"/>
                        <a:lumOff val="60000"/>
                        <a:alpha val="20000"/>
                      </a:schemeClr>
                    </a:solidFill>
                  </a:tcPr>
                </a:tc>
                <a:extLst>
                  <a:ext uri="{0D108BD9-81ED-4DB2-BD59-A6C34878D82A}">
                    <a16:rowId xmlns:a16="http://schemas.microsoft.com/office/drawing/2014/main" val="2334653570"/>
                  </a:ext>
                </a:extLst>
              </a:tr>
              <a:tr h="457200">
                <a:tc>
                  <a:txBody>
                    <a:bodyPr/>
                    <a:lstStyle/>
                    <a:p>
                      <a:r>
                        <a:rPr lang="en-US" i="0" dirty="0">
                          <a:solidFill>
                            <a:schemeClr val="tx1"/>
                          </a:solidFill>
                        </a:rPr>
                        <a:t>5</a:t>
                      </a:r>
                      <a:endParaRPr lang="bg-BG" i="0" dirty="0">
                        <a:solidFill>
                          <a:schemeClr val="tx1"/>
                        </a:solidFill>
                      </a:endParaRPr>
                    </a:p>
                  </a:txBody>
                  <a:tcPr>
                    <a:solidFill>
                      <a:schemeClr val="accent5">
                        <a:lumMod val="40000"/>
                        <a:lumOff val="60000"/>
                        <a:alpha val="20000"/>
                      </a:schemeClr>
                    </a:solidFill>
                  </a:tcPr>
                </a:tc>
                <a:tc>
                  <a:txBody>
                    <a:bodyPr/>
                    <a:lstStyle/>
                    <a:p>
                      <a:r>
                        <a:rPr lang="en-GB" i="0" dirty="0">
                          <a:solidFill>
                            <a:schemeClr val="tx1"/>
                          </a:solidFill>
                        </a:rPr>
                        <a:t>Purchasing</a:t>
                      </a:r>
                      <a:endParaRPr lang="bg-BG" i="0" dirty="0">
                        <a:solidFill>
                          <a:schemeClr val="tx1"/>
                        </a:solidFill>
                      </a:endParaRPr>
                    </a:p>
                  </a:txBody>
                  <a:tcPr>
                    <a:solidFill>
                      <a:schemeClr val="accent5">
                        <a:lumMod val="40000"/>
                        <a:lumOff val="60000"/>
                        <a:alpha val="20000"/>
                      </a:schemeClr>
                    </a:solidFill>
                  </a:tcPr>
                </a:tc>
                <a:extLst>
                  <a:ext uri="{0D108BD9-81ED-4DB2-BD59-A6C34878D82A}">
                    <a16:rowId xmlns:a16="http://schemas.microsoft.com/office/drawing/2014/main" val="3795673780"/>
                  </a:ext>
                </a:extLst>
              </a:tr>
            </a:tbl>
          </a:graphicData>
        </a:graphic>
      </p:graphicFrame>
      <p:sp>
        <p:nvSpPr>
          <p:cNvPr id="17" name="TextBox 17"/>
          <p:cNvSpPr txBox="1"/>
          <p:nvPr/>
        </p:nvSpPr>
        <p:spPr>
          <a:xfrm>
            <a:off x="7510895" y="1885014"/>
            <a:ext cx="2101729" cy="523220"/>
          </a:xfrm>
          <a:prstGeom prst="rect">
            <a:avLst/>
          </a:prstGeom>
          <a:noFill/>
        </p:spPr>
        <p:txBody>
          <a:bodyPr wrap="none" rtlCol="0">
            <a:spAutoFit/>
          </a:bodyPr>
          <a:lstStyle/>
          <a:p>
            <a:r>
              <a:rPr lang="en-US" sz="2800" dirty="0"/>
              <a:t>Departments</a:t>
            </a:r>
          </a:p>
        </p:txBody>
      </p:sp>
      <p:graphicFrame>
        <p:nvGraphicFramePr>
          <p:cNvPr id="18" name="Table 3"/>
          <p:cNvGraphicFramePr>
            <a:graphicFrameLocks noGrp="1"/>
          </p:cNvGraphicFramePr>
          <p:nvPr>
            <p:extLst>
              <p:ext uri="{D42A27DB-BD31-4B8C-83A1-F6EECF244321}">
                <p14:modId xmlns:p14="http://schemas.microsoft.com/office/powerpoint/2010/main" val="3739446119"/>
              </p:ext>
            </p:extLst>
          </p:nvPr>
        </p:nvGraphicFramePr>
        <p:xfrm>
          <a:off x="2055812" y="5059362"/>
          <a:ext cx="6858000" cy="914400"/>
        </p:xfrm>
        <a:graphic>
          <a:graphicData uri="http://schemas.openxmlformats.org/drawingml/2006/table">
            <a:tbl>
              <a:tblPr firstRow="1" bandRow="1">
                <a:tableStyleId>{7DF18680-E054-41AD-8BC1-D1AEF772440D}</a:tableStyleId>
              </a:tblPr>
              <a:tblGrid>
                <a:gridCol w="2277774">
                  <a:extLst>
                    <a:ext uri="{9D8B030D-6E8A-4147-A177-3AD203B41FA5}">
                      <a16:colId xmlns:a16="http://schemas.microsoft.com/office/drawing/2014/main" val="187285565"/>
                    </a:ext>
                  </a:extLst>
                </a:gridCol>
                <a:gridCol w="2065625">
                  <a:extLst>
                    <a:ext uri="{9D8B030D-6E8A-4147-A177-3AD203B41FA5}">
                      <a16:colId xmlns:a16="http://schemas.microsoft.com/office/drawing/2014/main" val="1774347793"/>
                    </a:ext>
                  </a:extLst>
                </a:gridCol>
                <a:gridCol w="2514601">
                  <a:extLst>
                    <a:ext uri="{9D8B030D-6E8A-4147-A177-3AD203B41FA5}">
                      <a16:colId xmlns:a16="http://schemas.microsoft.com/office/drawing/2014/main" val="1719306019"/>
                    </a:ext>
                  </a:extLst>
                </a:gridCol>
              </a:tblGrid>
              <a:tr h="457200">
                <a:tc>
                  <a:txBody>
                    <a:bodyPr/>
                    <a:lstStyle/>
                    <a:p>
                      <a:r>
                        <a:rPr lang="en-US" noProof="1">
                          <a:solidFill>
                            <a:schemeClr val="tx1"/>
                          </a:solidFill>
                        </a:rPr>
                        <a:t>EmployeeName</a:t>
                      </a:r>
                    </a:p>
                  </a:txBody>
                  <a:tcPr>
                    <a:solidFill>
                      <a:srgbClr val="C6C0AA">
                        <a:alpha val="50000"/>
                      </a:srgbClr>
                    </a:solidFill>
                  </a:tcPr>
                </a:tc>
                <a:tc>
                  <a:txBody>
                    <a:bodyPr/>
                    <a:lstStyle/>
                    <a:p>
                      <a:r>
                        <a:rPr lang="en-US" i="0" noProof="1">
                          <a:solidFill>
                            <a:schemeClr val="tx1"/>
                          </a:solidFill>
                        </a:rPr>
                        <a:t>DepartmentID</a:t>
                      </a:r>
                    </a:p>
                  </a:txBody>
                  <a:tcPr>
                    <a:solidFill>
                      <a:srgbClr val="C6C0AA">
                        <a:alpha val="50000"/>
                      </a:srgbClr>
                    </a:solidFill>
                  </a:tcPr>
                </a:tc>
                <a:tc>
                  <a:txBody>
                    <a:bodyPr/>
                    <a:lstStyle/>
                    <a:p>
                      <a:r>
                        <a:rPr lang="en-US" i="0" noProof="1">
                          <a:solidFill>
                            <a:schemeClr val="tx1"/>
                          </a:solidFill>
                        </a:rPr>
                        <a:t>DepartmentName</a:t>
                      </a:r>
                    </a:p>
                  </a:txBody>
                  <a:tcPr>
                    <a:solidFill>
                      <a:srgbClr val="C6C0AA">
                        <a:alpha val="50000"/>
                      </a:srgbClr>
                    </a:solidFill>
                  </a:tcPr>
                </a:tc>
                <a:extLst>
                  <a:ext uri="{0D108BD9-81ED-4DB2-BD59-A6C34878D82A}">
                    <a16:rowId xmlns:a16="http://schemas.microsoft.com/office/drawing/2014/main" val="1704253151"/>
                  </a:ext>
                </a:extLst>
              </a:tr>
              <a:tr h="457200">
                <a:tc>
                  <a:txBody>
                    <a:bodyPr/>
                    <a:lstStyle/>
                    <a:p>
                      <a:r>
                        <a:rPr lang="en-US" noProof="1">
                          <a:solidFill>
                            <a:schemeClr val="tx1"/>
                          </a:solidFill>
                        </a:rPr>
                        <a:t>Edward</a:t>
                      </a:r>
                    </a:p>
                  </a:txBody>
                  <a:tcPr>
                    <a:solidFill>
                      <a:schemeClr val="accent5">
                        <a:lumMod val="40000"/>
                        <a:lumOff val="60000"/>
                        <a:alpha val="20000"/>
                      </a:schemeClr>
                    </a:solidFill>
                  </a:tcPr>
                </a:tc>
                <a:tc>
                  <a:txBody>
                    <a:bodyPr/>
                    <a:lstStyle/>
                    <a:p>
                      <a:r>
                        <a:rPr lang="en-US" i="0" noProof="1">
                          <a:solidFill>
                            <a:schemeClr val="tx1"/>
                          </a:solidFill>
                        </a:rPr>
                        <a:t>3</a:t>
                      </a:r>
                    </a:p>
                  </a:txBody>
                  <a:tcPr>
                    <a:solidFill>
                      <a:schemeClr val="accent5">
                        <a:lumMod val="40000"/>
                        <a:lumOff val="60000"/>
                        <a:alpha val="20000"/>
                      </a:schemeClr>
                    </a:solidFill>
                  </a:tcPr>
                </a:tc>
                <a:tc>
                  <a:txBody>
                    <a:bodyPr/>
                    <a:lstStyle/>
                    <a:p>
                      <a:r>
                        <a:rPr lang="en-US" i="0" noProof="1">
                          <a:solidFill>
                            <a:schemeClr val="tx1"/>
                          </a:solidFill>
                        </a:rPr>
                        <a:t>Sales</a:t>
                      </a:r>
                    </a:p>
                  </a:txBody>
                  <a:tcPr>
                    <a:solidFill>
                      <a:schemeClr val="accent5">
                        <a:lumMod val="40000"/>
                        <a:lumOff val="60000"/>
                        <a:alpha val="20000"/>
                      </a:schemeClr>
                    </a:solidFill>
                  </a:tcPr>
                </a:tc>
                <a:extLst>
                  <a:ext uri="{0D108BD9-81ED-4DB2-BD59-A6C34878D82A}">
                    <a16:rowId xmlns:a16="http://schemas.microsoft.com/office/drawing/2014/main" val="723432538"/>
                  </a:ext>
                </a:extLst>
              </a:tr>
            </a:tbl>
          </a:graphicData>
        </a:graphic>
      </p:graphicFrame>
    </p:spTree>
    <p:extLst>
      <p:ext uri="{BB962C8B-B14F-4D97-AF65-F5344CB8AC3E}">
        <p14:creationId xmlns:p14="http://schemas.microsoft.com/office/powerpoint/2010/main" val="1067758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500"/>
                                        <p:tgtEl>
                                          <p:spTgt spid="3"/>
                                        </p:tgtEl>
                                      </p:cBhvr>
                                    </p:animEffect>
                                  </p:childTnLst>
                                </p:cTn>
                              </p:par>
                              <p:par>
                                <p:cTn id="22" presetID="22" presetClass="entr" presetSubtype="2"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right)">
                                      <p:cBhvr>
                                        <p:cTn id="24" dur="500"/>
                                        <p:tgtEl>
                                          <p:spTgt spid="2"/>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1522414" y="2667000"/>
            <a:ext cx="8839198" cy="1661993"/>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0" tIns="91440" rIns="0" bIns="91440" rtlCol="0">
            <a:spAutoFit/>
          </a:bodyPr>
          <a:lstStyle/>
          <a:p>
            <a:pPr lvl="1"/>
            <a:r>
              <a:rPr lang="en-US" sz="3200" b="1" noProof="1">
                <a:solidFill>
                  <a:schemeClr val="tx2">
                    <a:lumMod val="75000"/>
                  </a:schemeClr>
                </a:solidFill>
                <a:latin typeface="Consolas" panose="020B0609020204030204" pitchFamily="49" charset="0"/>
              </a:rPr>
              <a:t>CREATE NONCLUSTERED INDEX</a:t>
            </a:r>
            <a:r>
              <a:rPr lang="en-US" sz="3200" b="1" noProof="1">
                <a:solidFill>
                  <a:schemeClr val="tx2"/>
                </a:solidFill>
                <a:latin typeface="Consolas" panose="020B0609020204030204" pitchFamily="49" charset="0"/>
              </a:rPr>
              <a:t> IX_Employees_FirstName_LastName</a:t>
            </a:r>
          </a:p>
          <a:p>
            <a:pPr lvl="1"/>
            <a:r>
              <a:rPr lang="en-US" sz="3200" b="1" noProof="1">
                <a:solidFill>
                  <a:schemeClr val="tx2">
                    <a:lumMod val="75000"/>
                  </a:schemeClr>
                </a:solidFill>
                <a:latin typeface="Consolas" panose="020B0609020204030204" pitchFamily="49" charset="0"/>
              </a:rPr>
              <a:t>ON</a:t>
            </a:r>
            <a:r>
              <a:rPr lang="en-US" sz="3200" b="1" noProof="1">
                <a:solidFill>
                  <a:schemeClr val="tx2"/>
                </a:solidFill>
                <a:latin typeface="Consolas" panose="020B0609020204030204" pitchFamily="49" charset="0"/>
              </a:rPr>
              <a:t> Employees(FirstName, LastName)</a:t>
            </a:r>
            <a:endParaRPr lang="en-US" sz="3200" noProof="1">
              <a:solidFill>
                <a:schemeClr val="tx2"/>
              </a:solidFill>
              <a:latin typeface="Consolas" panose="020B0609020204030204" pitchFamily="49" charset="0"/>
            </a:endParaRP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50</a:t>
            </a:fld>
            <a:endParaRPr lang="en-US" dirty="0"/>
          </a:p>
        </p:txBody>
      </p:sp>
      <p:sp>
        <p:nvSpPr>
          <p:cNvPr id="465922" name="Rectangle 2"/>
          <p:cNvSpPr>
            <a:spLocks noGrp="1" noChangeArrowheads="1"/>
          </p:cNvSpPr>
          <p:nvPr>
            <p:ph type="title"/>
          </p:nvPr>
        </p:nvSpPr>
        <p:spPr/>
        <p:txBody>
          <a:bodyPr/>
          <a:lstStyle/>
          <a:p>
            <a:r>
              <a:rPr lang="en-US" dirty="0"/>
              <a:t>Indices Syntax</a:t>
            </a:r>
            <a:endParaRPr lang="bg-BG" dirty="0"/>
          </a:p>
        </p:txBody>
      </p:sp>
      <p:sp>
        <p:nvSpPr>
          <p:cNvPr id="8" name="AutoShape 7"/>
          <p:cNvSpPr>
            <a:spLocks noChangeArrowheads="1"/>
          </p:cNvSpPr>
          <p:nvPr/>
        </p:nvSpPr>
        <p:spPr bwMode="auto">
          <a:xfrm>
            <a:off x="1370012" y="4553562"/>
            <a:ext cx="2932706" cy="564085"/>
          </a:xfrm>
          <a:prstGeom prst="wedgeRoundRectCallout">
            <a:avLst>
              <a:gd name="adj1" fmla="val 48152"/>
              <a:gd name="adj2" fmla="val -9447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Name</a:t>
            </a:r>
          </a:p>
        </p:txBody>
      </p:sp>
      <p:sp>
        <p:nvSpPr>
          <p:cNvPr id="11" name="AutoShape 7"/>
          <p:cNvSpPr>
            <a:spLocks noChangeArrowheads="1"/>
          </p:cNvSpPr>
          <p:nvPr/>
        </p:nvSpPr>
        <p:spPr bwMode="auto">
          <a:xfrm>
            <a:off x="6892924" y="4532685"/>
            <a:ext cx="2932706" cy="564085"/>
          </a:xfrm>
          <a:prstGeom prst="wedgeRoundRectCallout">
            <a:avLst>
              <a:gd name="adj1" fmla="val -50336"/>
              <a:gd name="adj2" fmla="val -97047"/>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Columns</a:t>
            </a:r>
          </a:p>
        </p:txBody>
      </p:sp>
      <p:sp>
        <p:nvSpPr>
          <p:cNvPr id="13" name="AutoShape 7"/>
          <p:cNvSpPr>
            <a:spLocks noChangeArrowheads="1"/>
          </p:cNvSpPr>
          <p:nvPr/>
        </p:nvSpPr>
        <p:spPr bwMode="auto">
          <a:xfrm>
            <a:off x="4837113" y="1985585"/>
            <a:ext cx="2971800" cy="558485"/>
          </a:xfrm>
          <a:prstGeom prst="wedgeRoundRectCallout">
            <a:avLst>
              <a:gd name="adj1" fmla="val -45949"/>
              <a:gd name="adj2" fmla="val 8569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Index Type</a:t>
            </a:r>
          </a:p>
        </p:txBody>
      </p:sp>
    </p:spTree>
    <p:extLst>
      <p:ext uri="{BB962C8B-B14F-4D97-AF65-F5344CB8AC3E}">
        <p14:creationId xmlns:p14="http://schemas.microsoft.com/office/powerpoint/2010/main" val="229257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813" y="4819278"/>
            <a:ext cx="10363200" cy="820600"/>
          </a:xfrm>
        </p:spPr>
        <p:txBody>
          <a:bodyPr/>
          <a:lstStyle/>
          <a:p>
            <a:r>
              <a:rPr lang="en-US" dirty="0"/>
              <a:t>Demo: Index Performance</a:t>
            </a:r>
          </a:p>
        </p:txBody>
      </p:sp>
      <p:sp>
        <p:nvSpPr>
          <p:cNvPr id="6" name="Text Placeholder 5"/>
          <p:cNvSpPr>
            <a:spLocks noGrp="1"/>
          </p:cNvSpPr>
          <p:nvPr>
            <p:ph type="body" idx="1"/>
          </p:nvPr>
        </p:nvSpPr>
        <p:spPr>
          <a:xfrm>
            <a:off x="912813" y="5757966"/>
            <a:ext cx="10363200" cy="719034"/>
          </a:xfrm>
        </p:spPr>
        <p:txBody>
          <a:bodyPr/>
          <a:lstStyle/>
          <a:p>
            <a:r>
              <a:rPr lang="en-US" dirty="0"/>
              <a:t>Live Demo in Class</a:t>
            </a:r>
          </a:p>
        </p:txBody>
      </p:sp>
      <p:pic>
        <p:nvPicPr>
          <p:cNvPr id="14" name="Picture 13"/>
          <p:cNvPicPr>
            <a:picLocks noChangeAspect="1"/>
          </p:cNvPicPr>
          <p:nvPr/>
        </p:nvPicPr>
        <p:blipFill>
          <a:blip r:embed="rId2"/>
          <a:stretch>
            <a:fillRect/>
          </a:stretch>
        </p:blipFill>
        <p:spPr>
          <a:xfrm>
            <a:off x="4332400" y="838200"/>
            <a:ext cx="3524026" cy="3637568"/>
          </a:xfrm>
          <a:prstGeom prst="rect">
            <a:avLst/>
          </a:prstGeom>
        </p:spPr>
      </p:pic>
    </p:spTree>
    <p:extLst>
      <p:ext uri="{BB962C8B-B14F-4D97-AF65-F5344CB8AC3E}">
        <p14:creationId xmlns:p14="http://schemas.microsoft.com/office/powerpoint/2010/main" val="38874605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C014DD1E-5D91-48A3-AD6D-45FBA980D106}" type="slidenum">
              <a:rPr lang="en-US" smtClean="0"/>
              <a:pPr/>
              <a:t>52</a:t>
            </a:fld>
            <a:endParaRPr lang="en-US" dirty="0"/>
          </a:p>
        </p:txBody>
      </p:sp>
      <p:sp>
        <p:nvSpPr>
          <p:cNvPr id="5" name="Content Placeholder 4"/>
          <p:cNvSpPr>
            <a:spLocks noGrp="1"/>
          </p:cNvSpPr>
          <p:nvPr>
            <p:ph idx="1"/>
          </p:nvPr>
        </p:nvSpPr>
        <p:spPr>
          <a:xfrm>
            <a:off x="190412" y="1151121"/>
            <a:ext cx="11804821" cy="5570355"/>
          </a:xfrm>
        </p:spPr>
        <p:txBody>
          <a:bodyPr>
            <a:noAutofit/>
          </a:bodyPr>
          <a:lstStyle/>
          <a:p>
            <a:pPr marL="444500" indent="-444500">
              <a:lnSpc>
                <a:spcPct val="100000"/>
              </a:lnSpc>
              <a:buFontTx/>
              <a:buAutoNum type="arabicPeriod"/>
            </a:pPr>
            <a:r>
              <a:rPr lang="en-US" sz="3200" dirty="0"/>
              <a:t>Joins</a:t>
            </a:r>
            <a:br>
              <a:rPr lang="en-US" sz="3200" dirty="0"/>
            </a:br>
            <a:br>
              <a:rPr lang="en-US" sz="3200" dirty="0"/>
            </a:br>
            <a:br>
              <a:rPr lang="en-US" sz="3200" dirty="0"/>
            </a:br>
            <a:br>
              <a:rPr lang="en-US" sz="3200" dirty="0"/>
            </a:br>
            <a:endParaRPr lang="en-US" sz="3200" dirty="0"/>
          </a:p>
          <a:p>
            <a:pPr marL="444500" indent="-444500">
              <a:lnSpc>
                <a:spcPct val="100000"/>
              </a:lnSpc>
              <a:buFontTx/>
              <a:buAutoNum type="arabicPeriod"/>
            </a:pPr>
            <a:r>
              <a:rPr lang="en-US" sz="3200" dirty="0">
                <a:solidFill>
                  <a:schemeClr val="tx2">
                    <a:lumMod val="75000"/>
                  </a:schemeClr>
                </a:solidFill>
              </a:rPr>
              <a:t>Subqueries</a:t>
            </a:r>
            <a:r>
              <a:rPr lang="en-US" sz="3200" dirty="0"/>
              <a:t> are used to nest queries.</a:t>
            </a:r>
          </a:p>
          <a:p>
            <a:pPr marL="444500" indent="-444500">
              <a:lnSpc>
                <a:spcPct val="100000"/>
              </a:lnSpc>
              <a:buFontTx/>
              <a:buAutoNum type="arabicPeriod"/>
            </a:pPr>
            <a:r>
              <a:rPr lang="en-US" sz="3200" dirty="0"/>
              <a:t>CTE's improve code reuse and</a:t>
            </a:r>
            <a:br>
              <a:rPr lang="en-US" sz="3200" dirty="0"/>
            </a:br>
            <a:r>
              <a:rPr lang="en-US" sz="3200" dirty="0"/>
              <a:t>readability.</a:t>
            </a:r>
          </a:p>
          <a:p>
            <a:pPr marL="444500" indent="-444500">
              <a:lnSpc>
                <a:spcPct val="100000"/>
              </a:lnSpc>
              <a:buFontTx/>
              <a:buAutoNum type="arabicPeriod"/>
            </a:pPr>
            <a:r>
              <a:rPr lang="en-US" sz="3200" dirty="0"/>
              <a:t>Indices improve SQL search </a:t>
            </a:r>
            <a:r>
              <a:rPr lang="en-US" sz="3200" dirty="0">
                <a:solidFill>
                  <a:schemeClr val="tx2">
                    <a:lumMod val="75000"/>
                  </a:schemeClr>
                </a:solidFill>
              </a:rPr>
              <a:t>performance</a:t>
            </a:r>
            <a:br>
              <a:rPr lang="en-US" sz="3200" dirty="0"/>
            </a:br>
            <a:r>
              <a:rPr lang="en-US" sz="3200" dirty="0"/>
              <a:t>if used properly.</a:t>
            </a:r>
          </a:p>
        </p:txBody>
      </p:sp>
      <p:sp>
        <p:nvSpPr>
          <p:cNvPr id="4" name="Title 3"/>
          <p:cNvSpPr>
            <a:spLocks noGrp="1"/>
          </p:cNvSpPr>
          <p:nvPr>
            <p:ph type="title"/>
          </p:nvPr>
        </p:nvSpPr>
        <p:spPr/>
        <p:txBody>
          <a:bodyPr>
            <a:normAutofit/>
          </a:bodyPr>
          <a:lstStyle/>
          <a:p>
            <a:r>
              <a:rPr lang="en-US" dirty="0"/>
              <a:t>Summary</a:t>
            </a:r>
          </a:p>
        </p:txBody>
      </p:sp>
      <p:pic>
        <p:nvPicPr>
          <p:cNvPr id="7" name="Picture 2" descr="C:\Users\Ivan\Desktop\elements_presentations\summary_pi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8412" y="1377953"/>
            <a:ext cx="3791856" cy="2813047"/>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6"/>
          <p:cNvGrpSpPr/>
          <p:nvPr/>
        </p:nvGrpSpPr>
        <p:grpSpPr>
          <a:xfrm>
            <a:off x="8422626" y="4716282"/>
            <a:ext cx="3081986" cy="1628125"/>
            <a:chOff x="998778" y="2709000"/>
            <a:chExt cx="7687634" cy="3510730"/>
          </a:xfrm>
        </p:grpSpPr>
        <p:pic>
          <p:nvPicPr>
            <p:cNvPr id="9" name="Picture 4"/>
            <p:cNvPicPr>
              <a:picLocks noChangeAspect="1" noChangeArrowheads="1"/>
            </p:cNvPicPr>
            <p:nvPr/>
          </p:nvPicPr>
          <p:blipFill>
            <a:blip r:embed="rId4" cstate="screen">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998778" y="2709000"/>
              <a:ext cx="7687634" cy="3510730"/>
            </a:xfrm>
            <a:prstGeom prst="rect">
              <a:avLst/>
            </a:prstGeom>
            <a:ln>
              <a:noFill/>
            </a:ln>
            <a:effectLst>
              <a:softEdge rad="112500"/>
            </a:effectLst>
          </p:spPr>
        </p:pic>
        <p:sp>
          <p:nvSpPr>
            <p:cNvPr id="10" name="TextBox 9"/>
            <p:cNvSpPr txBox="1"/>
            <p:nvPr/>
          </p:nvSpPr>
          <p:spPr>
            <a:xfrm rot="21361232">
              <a:off x="1603866" y="3732944"/>
              <a:ext cx="6576452" cy="1327851"/>
            </a:xfrm>
            <a:prstGeom prst="rect">
              <a:avLst/>
            </a:prstGeom>
            <a:noFill/>
          </p:spPr>
          <p:txBody>
            <a:bodyPr wrap="none" rtlCol="0">
              <a:prstTxWarp prst="textCascadeUp">
                <a:avLst/>
              </a:prstTxWarp>
              <a:spAutoFit/>
            </a:bodyPr>
            <a:lstStyle/>
            <a:p>
              <a:r>
                <a:rPr lang="en-US" sz="10700" b="1" dirty="0">
                  <a:ln w="3175">
                    <a:solidFill>
                      <a:srgbClr val="FFFFFF">
                        <a:alpha val="50000"/>
                      </a:srgbClr>
                    </a:solidFill>
                    <a:prstDash val="solid"/>
                  </a:ln>
                  <a:solidFill>
                    <a:schemeClr val="accent1">
                      <a:lumMod val="40000"/>
                      <a:lumOff val="60000"/>
                      <a:alpha val="49804"/>
                    </a:schemeClr>
                  </a:solidFill>
                  <a:effectLst>
                    <a:outerShdw blurRad="88900" sx="102000" sy="102000" algn="ctr" rotWithShape="0">
                      <a:prstClr val="black"/>
                    </a:outerShdw>
                  </a:effectLst>
                </a:rPr>
                <a:t>Databases</a:t>
              </a:r>
            </a:p>
          </p:txBody>
        </p:sp>
      </p:grpSp>
      <p:sp>
        <p:nvSpPr>
          <p:cNvPr id="12" name="Rectangle 9"/>
          <p:cNvSpPr>
            <a:spLocks noChangeArrowheads="1"/>
          </p:cNvSpPr>
          <p:nvPr/>
        </p:nvSpPr>
        <p:spPr bwMode="auto">
          <a:xfrm>
            <a:off x="360803" y="1902096"/>
            <a:ext cx="6800409" cy="1603104"/>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pPr marL="0" lvl="2"/>
            <a:r>
              <a:rPr lang="en-US" sz="3000" b="1" dirty="0">
                <a:solidFill>
                  <a:schemeClr val="tx2"/>
                </a:solidFill>
                <a:latin typeface="Consolas" panose="020B0609020204030204" pitchFamily="49" charset="0"/>
              </a:rPr>
              <a:t>SELECT * FROM Employees AS e</a:t>
            </a:r>
          </a:p>
          <a:p>
            <a:pPr marL="0" lvl="2"/>
            <a:r>
              <a:rPr lang="en-US" sz="3000" b="1" noProof="1">
                <a:solidFill>
                  <a:schemeClr val="tx2">
                    <a:lumMod val="75000"/>
                  </a:schemeClr>
                </a:solidFill>
                <a:latin typeface="Consolas" panose="020B0609020204030204" pitchFamily="49" charset="0"/>
              </a:rPr>
              <a:t>  JOIN </a:t>
            </a:r>
            <a:r>
              <a:rPr lang="en-US" sz="3000" b="1" noProof="1">
                <a:solidFill>
                  <a:schemeClr val="tx2"/>
                </a:solidFill>
                <a:latin typeface="Consolas" panose="020B0609020204030204" pitchFamily="49" charset="0"/>
              </a:rPr>
              <a:t>Departments AS d </a:t>
            </a:r>
            <a:r>
              <a:rPr lang="en-US" sz="3000" b="1" noProof="1">
                <a:solidFill>
                  <a:schemeClr val="tx2">
                    <a:lumMod val="75000"/>
                  </a:schemeClr>
                </a:solidFill>
                <a:latin typeface="Consolas" panose="020B0609020204030204" pitchFamily="49" charset="0"/>
              </a:rPr>
              <a:t>ON</a:t>
            </a:r>
            <a:br>
              <a:rPr lang="en-US" sz="3000" b="1" noProof="1">
                <a:solidFill>
                  <a:schemeClr val="tx2">
                    <a:lumMod val="75000"/>
                  </a:schemeClr>
                </a:solidFill>
                <a:latin typeface="Consolas" panose="020B0609020204030204" pitchFamily="49" charset="0"/>
              </a:rPr>
            </a:br>
            <a:r>
              <a:rPr lang="en-US" sz="3000" b="1" noProof="1">
                <a:latin typeface="Consolas" panose="020B0609020204030204" pitchFamily="49" charset="0"/>
              </a:rPr>
              <a:t>d.DepartmentId = e.DepartmentID</a:t>
            </a:r>
            <a:endParaRPr lang="en-US" sz="3000" noProof="1">
              <a:solidFill>
                <a:schemeClr val="tx2">
                  <a:lumMod val="75000"/>
                </a:schemeClr>
              </a:solidFill>
              <a:latin typeface="Consolas" panose="020B0609020204030204" pitchFamily="49" charset="0"/>
            </a:endParaRPr>
          </a:p>
        </p:txBody>
      </p:sp>
    </p:spTree>
    <p:extLst>
      <p:ext uri="{BB962C8B-B14F-4D97-AF65-F5344CB8AC3E}">
        <p14:creationId xmlns:p14="http://schemas.microsoft.com/office/powerpoint/2010/main" val="1730650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fade">
                                      <p:cBhvr>
                                        <p:cTn id="25"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1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a:bodyPr>
          <a:lstStyle/>
          <a:p>
            <a:r>
              <a:rPr lang="en-US" dirty="0"/>
              <a:t>Joins, Subqueries</a:t>
            </a:r>
            <a:r>
              <a:rPr lang="en-US"/>
              <a:t>, CTE and </a:t>
            </a:r>
            <a:r>
              <a:rPr lang="en-US" dirty="0"/>
              <a:t>Indices</a:t>
            </a:r>
          </a:p>
        </p:txBody>
      </p:sp>
      <p:sp>
        <p:nvSpPr>
          <p:cNvPr id="3" name="Text Placeholder 2"/>
          <p:cNvSpPr>
            <a:spLocks noGrp="1"/>
          </p:cNvSpPr>
          <p:nvPr>
            <p:ph type="body" sz="quarter" idx="10"/>
          </p:nvPr>
        </p:nvSpPr>
        <p:spPr>
          <a:xfrm>
            <a:off x="1529384" y="6400802"/>
            <a:ext cx="10482604" cy="351754"/>
          </a:xfrm>
        </p:spPr>
        <p:txBody>
          <a:bodyPr/>
          <a:lstStyle/>
          <a:p>
            <a:r>
              <a:rPr lang="en-US" dirty="0">
                <a:hlinkClick r:id="rId3"/>
              </a:rPr>
              <a:t>https://softuni.bg/courses/</a:t>
            </a:r>
            <a:endParaRPr lang="en-US" dirty="0"/>
          </a:p>
        </p:txBody>
      </p:sp>
      <p:pic>
        <p:nvPicPr>
          <p:cNvPr id="16" name="Picture 13">
            <a:hlinkClick r:id="rId4"/>
          </p:cNvPr>
          <p:cNvPicPr>
            <a:picLocks noChangeAspect="1"/>
          </p:cNvPicPr>
          <p:nvPr/>
        </p:nvPicPr>
        <p:blipFill>
          <a:blip r:embed="rId5"/>
          <a:stretch>
            <a:fillRect/>
          </a:stretch>
        </p:blipFill>
        <p:spPr>
          <a:xfrm>
            <a:off x="9980612" y="2709376"/>
            <a:ext cx="1726158" cy="932887"/>
          </a:xfrm>
          <a:prstGeom prst="roundRect">
            <a:avLst>
              <a:gd name="adj" fmla="val 2953"/>
            </a:avLst>
          </a:prstGeom>
        </p:spPr>
      </p:pic>
      <p:pic>
        <p:nvPicPr>
          <p:cNvPr id="18" name="Picture 14">
            <a:hlinkClick r:id="rId6"/>
          </p:cNvPr>
          <p:cNvPicPr>
            <a:picLocks noChangeAspect="1"/>
          </p:cNvPicPr>
          <p:nvPr/>
        </p:nvPicPr>
        <p:blipFill>
          <a:blip r:embed="rId7"/>
          <a:stretch>
            <a:fillRect/>
          </a:stretch>
        </p:blipFill>
        <p:spPr>
          <a:xfrm>
            <a:off x="3115840" y="1255208"/>
            <a:ext cx="1752140" cy="804013"/>
          </a:xfrm>
          <a:prstGeom prst="roundRect">
            <a:avLst>
              <a:gd name="adj" fmla="val 3159"/>
            </a:avLst>
          </a:prstGeom>
        </p:spPr>
      </p:pic>
      <p:pic>
        <p:nvPicPr>
          <p:cNvPr id="21" name="Picture 18">
            <a:hlinkClick r:id="rId8"/>
          </p:cNvPr>
          <p:cNvPicPr>
            <a:picLocks noChangeAspect="1"/>
          </p:cNvPicPr>
          <p:nvPr/>
        </p:nvPicPr>
        <p:blipFill>
          <a:blip r:embed="rId9"/>
          <a:stretch>
            <a:fillRect/>
          </a:stretch>
        </p:blipFill>
        <p:spPr>
          <a:xfrm>
            <a:off x="512764" y="1255208"/>
            <a:ext cx="2093874" cy="804013"/>
          </a:xfrm>
          <a:prstGeom prst="roundRect">
            <a:avLst>
              <a:gd name="adj" fmla="val 3159"/>
            </a:avLst>
          </a:prstGeom>
        </p:spPr>
      </p:pic>
      <p:pic>
        <p:nvPicPr>
          <p:cNvPr id="26" name="Picture 19">
            <a:hlinkClick r:id="rId10"/>
          </p:cNvPr>
          <p:cNvPicPr>
            <a:picLocks noChangeAspect="1"/>
          </p:cNvPicPr>
          <p:nvPr/>
        </p:nvPicPr>
        <p:blipFill>
          <a:blip r:embed="rId11"/>
          <a:stretch>
            <a:fillRect/>
          </a:stretch>
        </p:blipFill>
        <p:spPr>
          <a:xfrm>
            <a:off x="512764" y="5373443"/>
            <a:ext cx="3352800" cy="849557"/>
          </a:xfrm>
          <a:prstGeom prst="roundRect">
            <a:avLst>
              <a:gd name="adj" fmla="val 3159"/>
            </a:avLst>
          </a:prstGeom>
        </p:spPr>
      </p:pic>
      <p:pic>
        <p:nvPicPr>
          <p:cNvPr id="27" name="Picture 21">
            <a:hlinkClick r:id="rId12"/>
          </p:cNvPr>
          <p:cNvPicPr>
            <a:picLocks noChangeAspect="1"/>
          </p:cNvPicPr>
          <p:nvPr/>
        </p:nvPicPr>
        <p:blipFill>
          <a:blip r:embed="rId13"/>
          <a:stretch>
            <a:fillRect/>
          </a:stretch>
        </p:blipFill>
        <p:spPr>
          <a:xfrm>
            <a:off x="4358563" y="5373443"/>
            <a:ext cx="2753589" cy="849556"/>
          </a:xfrm>
          <a:prstGeom prst="roundRect">
            <a:avLst>
              <a:gd name="adj" fmla="val 2953"/>
            </a:avLst>
          </a:prstGeom>
        </p:spPr>
      </p:pic>
      <p:pic>
        <p:nvPicPr>
          <p:cNvPr id="28" name="Picture 22">
            <a:hlinkClick r:id="rId14"/>
          </p:cNvPr>
          <p:cNvPicPr>
            <a:picLocks noChangeAspect="1"/>
          </p:cNvPicPr>
          <p:nvPr/>
        </p:nvPicPr>
        <p:blipFill>
          <a:blip r:embed="rId15"/>
          <a:stretch>
            <a:fillRect/>
          </a:stretch>
        </p:blipFill>
        <p:spPr>
          <a:xfrm>
            <a:off x="7633728" y="5373443"/>
            <a:ext cx="4073042" cy="849556"/>
          </a:xfrm>
          <a:prstGeom prst="roundRect">
            <a:avLst>
              <a:gd name="adj" fmla="val 3159"/>
            </a:avLst>
          </a:prstGeom>
        </p:spPr>
      </p:pic>
      <p:pic>
        <p:nvPicPr>
          <p:cNvPr id="29" name="Picture 23">
            <a:hlinkClick r:id="rId16"/>
          </p:cNvPr>
          <p:cNvPicPr>
            <a:picLocks noChangeAspect="1"/>
          </p:cNvPicPr>
          <p:nvPr/>
        </p:nvPicPr>
        <p:blipFill>
          <a:blip r:embed="rId17"/>
          <a:stretch>
            <a:fillRect/>
          </a:stretch>
        </p:blipFill>
        <p:spPr>
          <a:xfrm>
            <a:off x="8075612" y="1276030"/>
            <a:ext cx="3631158" cy="783191"/>
          </a:xfrm>
          <a:prstGeom prst="roundRect">
            <a:avLst>
              <a:gd name="adj" fmla="val 3159"/>
            </a:avLst>
          </a:prstGeom>
        </p:spPr>
      </p:pic>
      <p:pic>
        <p:nvPicPr>
          <p:cNvPr id="30" name="Picture 24">
            <a:hlinkClick r:id="rId18"/>
          </p:cNvPr>
          <p:cNvPicPr>
            <a:picLocks noChangeAspect="1"/>
          </p:cNvPicPr>
          <p:nvPr/>
        </p:nvPicPr>
        <p:blipFill>
          <a:blip r:embed="rId19"/>
          <a:stretch>
            <a:fillRect/>
          </a:stretch>
        </p:blipFill>
        <p:spPr>
          <a:xfrm>
            <a:off x="5713413" y="4251041"/>
            <a:ext cx="5993358" cy="550371"/>
          </a:xfrm>
          <a:prstGeom prst="roundRect">
            <a:avLst>
              <a:gd name="adj" fmla="val 3159"/>
            </a:avLst>
          </a:prstGeom>
        </p:spPr>
      </p:pic>
      <p:pic>
        <p:nvPicPr>
          <p:cNvPr id="31" name="Picture 3">
            <a:hlinkClick r:id="rId20"/>
          </p:cNvPr>
          <p:cNvPicPr>
            <a:picLocks noChangeAspect="1"/>
          </p:cNvPicPr>
          <p:nvPr/>
        </p:nvPicPr>
        <p:blipFill>
          <a:blip r:embed="rId21"/>
          <a:stretch>
            <a:fillRect/>
          </a:stretch>
        </p:blipFill>
        <p:spPr>
          <a:xfrm>
            <a:off x="5637212" y="1276030"/>
            <a:ext cx="1775430" cy="789516"/>
          </a:xfrm>
          <a:prstGeom prst="roundRect">
            <a:avLst>
              <a:gd name="adj" fmla="val 3159"/>
            </a:avLst>
          </a:prstGeom>
        </p:spPr>
      </p:pic>
    </p:spTree>
    <p:extLst>
      <p:ext uri="{BB962C8B-B14F-4D97-AF65-F5344CB8AC3E}">
        <p14:creationId xmlns:p14="http://schemas.microsoft.com/office/powerpoint/2010/main" val="3753786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License</a:t>
            </a:r>
          </a:p>
        </p:txBody>
      </p:sp>
      <p:sp>
        <p:nvSpPr>
          <p:cNvPr id="3" name="Content Placeholder 2"/>
          <p:cNvSpPr>
            <a:spLocks noGrp="1"/>
          </p:cNvSpPr>
          <p:nvPr>
            <p:ph idx="4294967295"/>
          </p:nvPr>
        </p:nvSpPr>
        <p:spPr>
          <a:xfrm>
            <a:off x="190413" y="1151121"/>
            <a:ext cx="11804822" cy="1796243"/>
          </a:xfrm>
        </p:spPr>
        <p:txBody>
          <a:bodyPr>
            <a:normAutofit/>
          </a:bodyPr>
          <a:lstStyle/>
          <a:p>
            <a:r>
              <a:rPr lang="en-US" dirty="0"/>
              <a:t>This course (slides, examples, demos, videos, homework, etc.)</a:t>
            </a:r>
            <a:br>
              <a:rPr lang="en-US" dirty="0"/>
            </a:br>
            <a:r>
              <a:rPr lang="en-US" dirty="0"/>
              <a:t>is licensed under the "</a:t>
            </a:r>
            <a:r>
              <a:rPr lang="en-US" dirty="0">
                <a:hlinkClick r:id="rId3"/>
              </a:rPr>
              <a:t>Creative Commons </a:t>
            </a:r>
            <a:r>
              <a:rPr lang="en-US" noProof="1">
                <a:hlinkClick r:id="rId3"/>
              </a:rPr>
              <a:t>Attribution-NonCommercial-ShareAlike</a:t>
            </a:r>
            <a:r>
              <a:rPr lang="en-US" dirty="0">
                <a:hlinkClick r:id="rId3"/>
              </a:rPr>
              <a:t> 4.0 International</a:t>
            </a:r>
            <a:r>
              <a:rPr lang="en-US" dirty="0"/>
              <a:t>" license</a:t>
            </a:r>
            <a:endParaRPr lang="en-US" sz="2000" dirty="0"/>
          </a:p>
        </p:txBody>
      </p:sp>
      <p:sp>
        <p:nvSpPr>
          <p:cNvPr id="4" name="Slide Number Placeholder 3"/>
          <p:cNvSpPr>
            <a:spLocks noGrp="1"/>
          </p:cNvSpPr>
          <p:nvPr>
            <p:ph type="sldNum" sz="quarter" idx="4"/>
          </p:nvPr>
        </p:nvSpPr>
        <p:spPr>
          <a:xfrm>
            <a:off x="11566412" y="6525002"/>
            <a:ext cx="428822" cy="196477"/>
          </a:xfrm>
        </p:spPr>
        <p:txBody>
          <a:bodyPr/>
          <a:lstStyle/>
          <a:p>
            <a:fld id="{C014DD1E-5D91-48A3-AD6D-45FBA980D106}" type="slidenum">
              <a:rPr lang="en-US" smtClean="0"/>
              <a:pPr/>
              <a:t>54</a:t>
            </a:fld>
            <a:endParaRPr lang="en-US" dirty="0"/>
          </a:p>
        </p:txBody>
      </p:sp>
      <p:pic>
        <p:nvPicPr>
          <p:cNvPr id="8" name="Picture 4" title="CC-BY-NC-SA License">
            <a:hlinkClick r:id="rId3" tooltip="This work is licensed under the &quot;Creative Commons Attribution-NonCommercial-ShareAlike 4.0 International&quot; licens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7637" y="3281192"/>
            <a:ext cx="3170776" cy="1109380"/>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
        <p:nvSpPr>
          <p:cNvPr id="6" name="Content Placeholder 2"/>
          <p:cNvSpPr>
            <a:spLocks noGrp="1"/>
          </p:cNvSpPr>
          <p:nvPr>
            <p:ph idx="4294967295"/>
          </p:nvPr>
        </p:nvSpPr>
        <p:spPr>
          <a:xfrm>
            <a:off x="188815" y="4724400"/>
            <a:ext cx="11804822" cy="1997079"/>
          </a:xfrm>
        </p:spPr>
        <p:txBody>
          <a:bodyPr>
            <a:normAutofit/>
          </a:bodyPr>
          <a:lstStyle/>
          <a:p>
            <a:pPr>
              <a:spcBef>
                <a:spcPts val="1800"/>
              </a:spcBef>
            </a:pPr>
            <a:r>
              <a:rPr lang="en-US" sz="2400" dirty="0"/>
              <a:t>Attribution: this work may contain portions from</a:t>
            </a:r>
          </a:p>
          <a:p>
            <a:pPr lvl="1"/>
            <a:r>
              <a:rPr lang="en-US" sz="2000" dirty="0"/>
              <a:t>"</a:t>
            </a:r>
            <a:r>
              <a:rPr lang="en-US" sz="2000" dirty="0">
                <a:hlinkClick r:id="rId5"/>
              </a:rPr>
              <a:t>Databases</a:t>
            </a:r>
            <a:r>
              <a:rPr lang="en-US" sz="2000" dirty="0"/>
              <a:t>" course by </a:t>
            </a:r>
            <a:r>
              <a:rPr lang="en-US" sz="2000" noProof="1"/>
              <a:t>Telerik Academy</a:t>
            </a:r>
            <a:r>
              <a:rPr lang="en-US" sz="2000" dirty="0"/>
              <a:t> under </a:t>
            </a:r>
            <a:r>
              <a:rPr lang="en-US" sz="2000" dirty="0">
                <a:hlinkClick r:id="rId6"/>
              </a:rPr>
              <a:t>CC-BY-NC-SA</a:t>
            </a:r>
            <a:r>
              <a:rPr lang="en-US" sz="2000" dirty="0"/>
              <a:t> license</a:t>
            </a:r>
          </a:p>
        </p:txBody>
      </p:sp>
    </p:spTree>
    <p:extLst>
      <p:ext uri="{BB962C8B-B14F-4D97-AF65-F5344CB8AC3E}">
        <p14:creationId xmlns:p14="http://schemas.microsoft.com/office/powerpoint/2010/main" val="40077658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9899" y="103056"/>
            <a:ext cx="9074150" cy="936625"/>
          </a:xfrm>
        </p:spPr>
        <p:txBody>
          <a:bodyPr>
            <a:normAutofit/>
          </a:bodyPr>
          <a:lstStyle/>
          <a:p>
            <a:r>
              <a:rPr lang="en-US" dirty="0"/>
              <a:t>Free Trainings @ Software University</a:t>
            </a:r>
          </a:p>
        </p:txBody>
      </p:sp>
      <p:sp>
        <p:nvSpPr>
          <p:cNvPr id="4" name="Content Placeholder 3"/>
          <p:cNvSpPr>
            <a:spLocks noGrp="1"/>
          </p:cNvSpPr>
          <p:nvPr>
            <p:ph idx="4294967295"/>
          </p:nvPr>
        </p:nvSpPr>
        <p:spPr>
          <a:xfrm>
            <a:off x="259899" y="1039681"/>
            <a:ext cx="9434513" cy="5639378"/>
          </a:xfrm>
        </p:spPr>
        <p:txBody>
          <a:bodyPr>
            <a:noAutofit/>
          </a:bodyPr>
          <a:lstStyle/>
          <a:p>
            <a:pPr>
              <a:lnSpc>
                <a:spcPct val="100000"/>
              </a:lnSpc>
            </a:pPr>
            <a:r>
              <a:rPr lang="en-US" sz="3200" dirty="0"/>
              <a:t>Software University Foundation – </a:t>
            </a:r>
            <a:r>
              <a:rPr lang="en-US" sz="3200" noProof="1">
                <a:hlinkClick r:id="rId3"/>
              </a:rPr>
              <a:t>softuni.org</a:t>
            </a:r>
            <a:endParaRPr lang="en-US" sz="3200" noProof="1"/>
          </a:p>
          <a:p>
            <a:pPr>
              <a:lnSpc>
                <a:spcPct val="100000"/>
              </a:lnSpc>
            </a:pPr>
            <a:r>
              <a:rPr lang="en-US" sz="3200" dirty="0"/>
              <a:t>Software University – High-Quality Education, Profession and Job for Software Developers</a:t>
            </a:r>
          </a:p>
          <a:p>
            <a:pPr lvl="1">
              <a:lnSpc>
                <a:spcPct val="100000"/>
              </a:lnSpc>
            </a:pPr>
            <a:r>
              <a:rPr lang="en-US" sz="2900" noProof="1">
                <a:hlinkClick r:id="rId4"/>
              </a:rPr>
              <a:t>softuni.bg</a:t>
            </a:r>
            <a:r>
              <a:rPr lang="en-US" sz="2900" noProof="1"/>
              <a:t> </a:t>
            </a:r>
          </a:p>
          <a:p>
            <a:pPr marL="304747" lvl="1" indent="-304747">
              <a:lnSpc>
                <a:spcPct val="100000"/>
              </a:lnSpc>
              <a:buClr>
                <a:srgbClr val="F2B254"/>
              </a:buClr>
              <a:buSzPct val="100000"/>
              <a:tabLst>
                <a:tab pos="282575" algn="l"/>
              </a:tabLst>
            </a:pPr>
            <a:r>
              <a:rPr lang="en-US" dirty="0"/>
              <a:t>Software University @ Facebook</a:t>
            </a:r>
          </a:p>
          <a:p>
            <a:pPr lvl="1">
              <a:lnSpc>
                <a:spcPct val="100000"/>
              </a:lnSpc>
              <a:tabLst>
                <a:tab pos="282575" algn="l"/>
              </a:tabLst>
            </a:pPr>
            <a:r>
              <a:rPr lang="en-US" sz="2900" noProof="1">
                <a:hlinkClick r:id="rId5"/>
              </a:rPr>
              <a:t>facebook.com/SoftwareUniversity</a:t>
            </a:r>
            <a:endParaRPr lang="en-US" sz="2900" noProof="1"/>
          </a:p>
          <a:p>
            <a:pPr marL="304747" lvl="1" indent="-304747">
              <a:lnSpc>
                <a:spcPct val="100000"/>
              </a:lnSpc>
              <a:buClr>
                <a:srgbClr val="F2B254"/>
              </a:buClr>
              <a:buSzPct val="100000"/>
              <a:tabLst>
                <a:tab pos="282575" algn="l"/>
              </a:tabLst>
            </a:pPr>
            <a:r>
              <a:rPr lang="en-US" noProof="1"/>
              <a:t>Software University Forums</a:t>
            </a:r>
          </a:p>
          <a:p>
            <a:pPr marL="609494" lvl="2" indent="-304747">
              <a:lnSpc>
                <a:spcPct val="100000"/>
              </a:lnSpc>
              <a:buClr>
                <a:srgbClr val="F2B254"/>
              </a:buClr>
              <a:buSzPct val="100000"/>
              <a:tabLst>
                <a:tab pos="282575" algn="l"/>
              </a:tabLst>
            </a:pPr>
            <a:r>
              <a:rPr lang="en-US" dirty="0">
                <a:hlinkClick r:id="rId6"/>
              </a:rPr>
              <a:t>forum.softuni.bg</a:t>
            </a:r>
            <a:endParaRPr lang="en-US" noProof="1"/>
          </a:p>
        </p:txBody>
      </p:sp>
      <p:pic>
        <p:nvPicPr>
          <p:cNvPr id="9" name="Picture 8" descr="http://softuni.bg" title="Software University">
            <a:hlinkClick r:id="rId4" tooltip="Software University"/>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26400" y="1594686"/>
            <a:ext cx="1701050" cy="1570200"/>
          </a:xfrm>
          <a:prstGeom prst="rect">
            <a:avLst/>
          </a:prstGeom>
          <a:ln w="12700">
            <a:solidFill>
              <a:srgbClr val="55438F">
                <a:alpha val="70000"/>
              </a:srgbClr>
            </a:solidFill>
          </a:ln>
        </p:spPr>
      </p:pic>
      <p:pic>
        <p:nvPicPr>
          <p:cNvPr id="10" name="Picture 9" descr="http://softuni.org" title="Software University Foundation">
            <a:hlinkClick r:id="rId3" tooltip="Software University Foundation"/>
          </p:cNvPr>
          <p:cNvPicPr>
            <a:picLocks noChangeAspect="1"/>
          </p:cNvPicPr>
          <p:nvPr/>
        </p:nvPicPr>
        <p:blipFill rotWithShape="1">
          <a:blip r:embed="rId8" cstate="print">
            <a:extLst>
              <a:ext uri="{28A0092B-C50C-407E-A947-70E740481C1C}">
                <a14:useLocalDpi xmlns:a14="http://schemas.microsoft.com/office/drawing/2010/main"/>
              </a:ext>
            </a:extLst>
          </a:blip>
          <a:srcRect l="-5359" t="-15226" r="-5359" b="-15226"/>
          <a:stretch/>
        </p:blipFill>
        <p:spPr>
          <a:xfrm>
            <a:off x="9457098" y="466964"/>
            <a:ext cx="2269870" cy="874916"/>
          </a:xfrm>
          <a:prstGeom prst="roundRect">
            <a:avLst>
              <a:gd name="adj" fmla="val 3940"/>
            </a:avLst>
          </a:prstGeom>
          <a:solidFill>
            <a:srgbClr val="231F20">
              <a:alpha val="50000"/>
            </a:srgbClr>
          </a:solidFill>
          <a:ln>
            <a:solidFill>
              <a:schemeClr val="accent1">
                <a:lumMod val="75000"/>
                <a:alpha val="40000"/>
              </a:schemeClr>
            </a:solidFill>
          </a:ln>
        </p:spPr>
      </p:pic>
      <p:pic>
        <p:nvPicPr>
          <p:cNvPr id="11" name="Picture 4" descr="http://www.facebook.com/SoftwareUniversity" title="Software University @ Facebook">
            <a:hlinkClick r:id="rId9" tooltip="Software University @ Facebook"/>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10075536" y="3512062"/>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forum.softuni.bg" title="Software University - Forum">
            <a:hlinkClick r:id="rId6" tooltip="Software University Discussion Forum"/>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0109334" y="4876800"/>
            <a:ext cx="970156" cy="965726"/>
          </a:xfrm>
          <a:prstGeom prst="rect">
            <a:avLst/>
          </a:prstGeom>
        </p:spPr>
      </p:pic>
      <p:pic>
        <p:nvPicPr>
          <p:cNvPr id="5" name="Picture 4">
            <a:hlinkClick r:id="rId4"/>
          </p:cNvPr>
          <p:cNvPicPr>
            <a:picLocks noChangeAspect="1"/>
          </p:cNvPicPr>
          <p:nvPr/>
        </p:nvPicPr>
        <p:blipFill>
          <a:blip r:embed="rId12"/>
          <a:stretch>
            <a:fillRect/>
          </a:stretch>
        </p:blipFill>
        <p:spPr>
          <a:xfrm>
            <a:off x="6762304" y="3093954"/>
            <a:ext cx="2286198" cy="2493480"/>
          </a:xfrm>
          <a:prstGeom prst="rect">
            <a:avLst/>
          </a:prstGeom>
        </p:spPr>
      </p:pic>
    </p:spTree>
    <p:extLst>
      <p:ext uri="{BB962C8B-B14F-4D97-AF65-F5344CB8AC3E}">
        <p14:creationId xmlns:p14="http://schemas.microsoft.com/office/powerpoint/2010/main" val="2931241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3266" name="Rectangle 2"/>
          <p:cNvSpPr>
            <a:spLocks noGrp="1" noChangeArrowheads="1"/>
          </p:cNvSpPr>
          <p:nvPr>
            <p:ph type="title"/>
          </p:nvPr>
        </p:nvSpPr>
        <p:spPr/>
        <p:txBody>
          <a:bodyPr/>
          <a:lstStyle/>
          <a:p>
            <a:r>
              <a:rPr lang="en-US" dirty="0"/>
              <a:t>Cartesian Product (1)</a:t>
            </a:r>
          </a:p>
        </p:txBody>
      </p:sp>
      <p:sp>
        <p:nvSpPr>
          <p:cNvPr id="523267" name="Rectangle 3"/>
          <p:cNvSpPr>
            <a:spLocks noGrp="1" noChangeArrowheads="1"/>
          </p:cNvSpPr>
          <p:nvPr>
            <p:ph idx="1"/>
          </p:nvPr>
        </p:nvSpPr>
        <p:spPr/>
        <p:txBody>
          <a:bodyPr/>
          <a:lstStyle/>
          <a:p>
            <a:pPr>
              <a:lnSpc>
                <a:spcPct val="90000"/>
              </a:lnSpc>
            </a:pPr>
            <a:r>
              <a:rPr lang="en-US" dirty="0"/>
              <a:t>This will produce </a:t>
            </a:r>
            <a:r>
              <a:rPr lang="en-US" dirty="0">
                <a:solidFill>
                  <a:schemeClr val="tx2">
                    <a:lumMod val="75000"/>
                  </a:schemeClr>
                </a:solidFill>
              </a:rPr>
              <a:t>Cartesian product</a:t>
            </a:r>
            <a:r>
              <a:rPr lang="en-US" dirty="0"/>
              <a:t>:</a:t>
            </a:r>
          </a:p>
          <a:p>
            <a:pPr>
              <a:lnSpc>
                <a:spcPct val="90000"/>
              </a:lnSpc>
            </a:pPr>
            <a:endParaRPr lang="en-US" dirty="0"/>
          </a:p>
          <a:p>
            <a:pPr>
              <a:lnSpc>
                <a:spcPct val="90000"/>
              </a:lnSpc>
            </a:pPr>
            <a:endParaRPr lang="en-US" dirty="0"/>
          </a:p>
          <a:p>
            <a:pPr>
              <a:lnSpc>
                <a:spcPct val="90000"/>
              </a:lnSpc>
            </a:pPr>
            <a:r>
              <a:rPr lang="en-US" dirty="0"/>
              <a:t>The result:</a:t>
            </a:r>
          </a:p>
        </p:txBody>
      </p:sp>
      <p:sp>
        <p:nvSpPr>
          <p:cNvPr id="523268" name="Rectangle 4"/>
          <p:cNvSpPr>
            <a:spLocks noChangeArrowheads="1"/>
          </p:cNvSpPr>
          <p:nvPr/>
        </p:nvSpPr>
        <p:spPr bwMode="auto">
          <a:xfrm>
            <a:off x="2360612" y="1905000"/>
            <a:ext cx="7391400" cy="89255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SELECT LastName, Name AS DepartmentName</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FROM Employees, Departments</a:t>
            </a:r>
          </a:p>
        </p:txBody>
      </p:sp>
      <p:sp>
        <p:nvSpPr>
          <p:cNvPr id="2" name="Slide Number Placeholder 1"/>
          <p:cNvSpPr>
            <a:spLocks noGrp="1"/>
          </p:cNvSpPr>
          <p:nvPr>
            <p:ph type="sldNum" sz="quarter" idx="4"/>
          </p:nvPr>
        </p:nvSpPr>
        <p:spPr/>
        <p:txBody>
          <a:bodyPr/>
          <a:lstStyle/>
          <a:p>
            <a:fld id="{C014DD1E-5D91-48A3-AD6D-45FBA980D106}" type="slidenum">
              <a:rPr lang="en-US" smtClean="0"/>
              <a:pPr/>
              <a:t>6</a:t>
            </a:fld>
            <a:endParaRPr lang="en-US" dirty="0"/>
          </a:p>
        </p:txBody>
      </p:sp>
      <p:graphicFrame>
        <p:nvGraphicFramePr>
          <p:cNvPr id="7" name="Table 15"/>
          <p:cNvGraphicFramePr>
            <a:graphicFrameLocks noGrp="1"/>
          </p:cNvGraphicFramePr>
          <p:nvPr>
            <p:extLst>
              <p:ext uri="{D42A27DB-BD31-4B8C-83A1-F6EECF244321}">
                <p14:modId xmlns:p14="http://schemas.microsoft.com/office/powerpoint/2010/main" val="2265882757"/>
              </p:ext>
            </p:extLst>
          </p:nvPr>
        </p:nvGraphicFramePr>
        <p:xfrm>
          <a:off x="3198812" y="3586545"/>
          <a:ext cx="4722815" cy="2743200"/>
        </p:xfrm>
        <a:graphic>
          <a:graphicData uri="http://schemas.openxmlformats.org/drawingml/2006/table">
            <a:tbl>
              <a:tblPr firstRow="1" bandRow="1">
                <a:tableStyleId>{7DF18680-E054-41AD-8BC1-D1AEF772440D}</a:tableStyleId>
              </a:tblPr>
              <a:tblGrid>
                <a:gridCol w="2145341">
                  <a:extLst>
                    <a:ext uri="{9D8B030D-6E8A-4147-A177-3AD203B41FA5}">
                      <a16:colId xmlns:a16="http://schemas.microsoft.com/office/drawing/2014/main" val="1594468805"/>
                    </a:ext>
                  </a:extLst>
                </a:gridCol>
                <a:gridCol w="2577474">
                  <a:extLst>
                    <a:ext uri="{9D8B030D-6E8A-4147-A177-3AD203B41FA5}">
                      <a16:colId xmlns:a16="http://schemas.microsoft.com/office/drawing/2014/main" val="683614382"/>
                    </a:ext>
                  </a:extLst>
                </a:gridCol>
              </a:tblGrid>
              <a:tr h="457200">
                <a:tc>
                  <a:txBody>
                    <a:bodyPr/>
                    <a:lstStyle/>
                    <a:p>
                      <a:r>
                        <a:rPr lang="en-US" i="0" noProof="1"/>
                        <a:t>LastName</a:t>
                      </a:r>
                    </a:p>
                  </a:txBody>
                  <a:tcPr>
                    <a:solidFill>
                      <a:srgbClr val="C6C0AA">
                        <a:alpha val="50000"/>
                      </a:srgbClr>
                    </a:solidFill>
                  </a:tcPr>
                </a:tc>
                <a:tc>
                  <a:txBody>
                    <a:bodyPr/>
                    <a:lstStyle/>
                    <a:p>
                      <a:r>
                        <a:rPr lang="en-US" i="0" noProof="1"/>
                        <a:t>DepartmentName</a:t>
                      </a:r>
                    </a:p>
                  </a:txBody>
                  <a:tcPr>
                    <a:solidFill>
                      <a:srgbClr val="C6C0AA">
                        <a:alpha val="50000"/>
                      </a:srgbClr>
                    </a:solidFill>
                  </a:tcPr>
                </a:tc>
                <a:extLst>
                  <a:ext uri="{0D108BD9-81ED-4DB2-BD59-A6C34878D82A}">
                    <a16:rowId xmlns:a16="http://schemas.microsoft.com/office/drawing/2014/main" val="1969825376"/>
                  </a:ext>
                </a:extLst>
              </a:tr>
              <a:tr h="457200">
                <a:tc>
                  <a:txBody>
                    <a:bodyPr/>
                    <a:lstStyle/>
                    <a:p>
                      <a:r>
                        <a:rPr lang="en-US" i="0" dirty="0">
                          <a:solidFill>
                            <a:schemeClr val="tx1"/>
                          </a:solidFill>
                        </a:rPr>
                        <a:t>Gilbert</a:t>
                      </a:r>
                      <a:endParaRPr lang="bg-BG" i="0" dirty="0">
                        <a:solidFill>
                          <a:schemeClr val="tx1"/>
                        </a:solidFill>
                      </a:endParaRPr>
                    </a:p>
                  </a:txBody>
                  <a:tcPr>
                    <a:solidFill>
                      <a:schemeClr val="accent5">
                        <a:lumMod val="40000"/>
                        <a:lumOff val="60000"/>
                        <a:alpha val="20000"/>
                      </a:schemeClr>
                    </a:solidFill>
                  </a:tcPr>
                </a:tc>
                <a:tc>
                  <a:txBody>
                    <a:bodyPr/>
                    <a:lstStyle/>
                    <a:p>
                      <a:r>
                        <a:rPr lang="en-US" i="0" dirty="0">
                          <a:solidFill>
                            <a:schemeClr val="tx1"/>
                          </a:solidFill>
                        </a:rPr>
                        <a:t>Engineering</a:t>
                      </a:r>
                      <a:endParaRPr lang="bg-BG" i="0" dirty="0">
                        <a:solidFill>
                          <a:schemeClr val="tx1"/>
                        </a:solidFill>
                      </a:endParaRPr>
                    </a:p>
                  </a:txBody>
                  <a:tcPr>
                    <a:solidFill>
                      <a:schemeClr val="accent5">
                        <a:lumMod val="40000"/>
                        <a:lumOff val="60000"/>
                        <a:alpha val="20000"/>
                      </a:schemeClr>
                    </a:solidFill>
                  </a:tcPr>
                </a:tc>
                <a:extLst>
                  <a:ext uri="{0D108BD9-81ED-4DB2-BD59-A6C34878D82A}">
                    <a16:rowId xmlns:a16="http://schemas.microsoft.com/office/drawing/2014/main" val="2845318136"/>
                  </a:ext>
                </a:extLst>
              </a:tr>
              <a:tr h="457200">
                <a:tc>
                  <a:txBody>
                    <a:bodyPr/>
                    <a:lstStyle/>
                    <a:p>
                      <a:r>
                        <a:rPr lang="en-US" i="0" dirty="0">
                          <a:solidFill>
                            <a:schemeClr val="tx1"/>
                          </a:solidFill>
                        </a:rPr>
                        <a:t>Brown</a:t>
                      </a:r>
                      <a:endParaRPr lang="bg-BG" i="0" dirty="0">
                        <a:solidFill>
                          <a:schemeClr val="tx1"/>
                        </a:solidFill>
                      </a:endParaRPr>
                    </a:p>
                  </a:txBody>
                  <a:tcPr>
                    <a:solidFill>
                      <a:schemeClr val="accent5">
                        <a:lumMod val="40000"/>
                        <a:lumOff val="60000"/>
                        <a:alpha val="20000"/>
                      </a:schemeClr>
                    </a:solidFill>
                  </a:tcPr>
                </a:tc>
                <a:tc>
                  <a:txBody>
                    <a:bodyPr/>
                    <a:lstStyle/>
                    <a:p>
                      <a:r>
                        <a:rPr lang="en-US" i="0" dirty="0">
                          <a:solidFill>
                            <a:schemeClr val="tx1"/>
                          </a:solidFill>
                        </a:rPr>
                        <a:t>Engineering</a:t>
                      </a:r>
                      <a:endParaRPr lang="bg-BG" i="0" dirty="0">
                        <a:solidFill>
                          <a:schemeClr val="tx1"/>
                        </a:solidFill>
                      </a:endParaRPr>
                    </a:p>
                  </a:txBody>
                  <a:tcPr>
                    <a:solidFill>
                      <a:schemeClr val="accent5">
                        <a:lumMod val="40000"/>
                        <a:lumOff val="60000"/>
                        <a:alpha val="20000"/>
                      </a:schemeClr>
                    </a:solidFill>
                  </a:tcPr>
                </a:tc>
                <a:extLst>
                  <a:ext uri="{0D108BD9-81ED-4DB2-BD59-A6C34878D82A}">
                    <a16:rowId xmlns:a16="http://schemas.microsoft.com/office/drawing/2014/main" val="2334653570"/>
                  </a:ext>
                </a:extLst>
              </a:tr>
              <a:tr h="457200">
                <a:tc>
                  <a:txBody>
                    <a:bodyPr/>
                    <a:lstStyle/>
                    <a:p>
                      <a:r>
                        <a:rPr lang="en-US" i="0" dirty="0">
                          <a:solidFill>
                            <a:schemeClr val="tx1"/>
                          </a:solidFill>
                        </a:rPr>
                        <a:t>…</a:t>
                      </a:r>
                      <a:endParaRPr lang="bg-BG" i="0" dirty="0">
                        <a:solidFill>
                          <a:schemeClr val="tx1"/>
                        </a:solidFill>
                      </a:endParaRPr>
                    </a:p>
                  </a:txBody>
                  <a:tcPr>
                    <a:solidFill>
                      <a:schemeClr val="accent5">
                        <a:lumMod val="40000"/>
                        <a:lumOff val="60000"/>
                        <a:alpha val="20000"/>
                      </a:schemeClr>
                    </a:solidFill>
                  </a:tcPr>
                </a:tc>
                <a:tc>
                  <a:txBody>
                    <a:bodyPr/>
                    <a:lstStyle/>
                    <a:p>
                      <a:r>
                        <a:rPr lang="en-US" i="0" dirty="0">
                          <a:solidFill>
                            <a:schemeClr val="tx1"/>
                          </a:solidFill>
                        </a:rPr>
                        <a:t>…</a:t>
                      </a:r>
                      <a:endParaRPr lang="bg-BG" i="0" dirty="0">
                        <a:solidFill>
                          <a:schemeClr val="tx1"/>
                        </a:solidFill>
                      </a:endParaRPr>
                    </a:p>
                  </a:txBody>
                  <a:tcPr>
                    <a:solidFill>
                      <a:schemeClr val="accent5">
                        <a:lumMod val="40000"/>
                        <a:lumOff val="60000"/>
                        <a:alpha val="20000"/>
                      </a:schemeClr>
                    </a:solidFill>
                  </a:tcPr>
                </a:tc>
                <a:extLst>
                  <a:ext uri="{0D108BD9-81ED-4DB2-BD59-A6C34878D82A}">
                    <a16:rowId xmlns:a16="http://schemas.microsoft.com/office/drawing/2014/main" val="3967662590"/>
                  </a:ext>
                </a:extLst>
              </a:tr>
              <a:tr h="457200">
                <a:tc>
                  <a:txBody>
                    <a:bodyPr/>
                    <a:lstStyle/>
                    <a:p>
                      <a:r>
                        <a:rPr lang="en-US" i="0" dirty="0">
                          <a:solidFill>
                            <a:schemeClr val="tx1"/>
                          </a:solidFill>
                        </a:rPr>
                        <a:t>Gilbert</a:t>
                      </a:r>
                      <a:endParaRPr lang="bg-BG" i="0" dirty="0">
                        <a:solidFill>
                          <a:schemeClr val="tx1"/>
                        </a:solidFill>
                      </a:endParaRPr>
                    </a:p>
                  </a:txBody>
                  <a:tcPr>
                    <a:solidFill>
                      <a:schemeClr val="accent5">
                        <a:lumMod val="40000"/>
                        <a:lumOff val="60000"/>
                        <a:alpha val="20000"/>
                      </a:schemeClr>
                    </a:solidFill>
                  </a:tcPr>
                </a:tc>
                <a:tc>
                  <a:txBody>
                    <a:bodyPr/>
                    <a:lstStyle/>
                    <a:p>
                      <a:r>
                        <a:rPr lang="en-US" i="0" dirty="0">
                          <a:solidFill>
                            <a:schemeClr val="tx1"/>
                          </a:solidFill>
                        </a:rPr>
                        <a:t>Sales</a:t>
                      </a:r>
                      <a:endParaRPr lang="bg-BG" i="0" dirty="0">
                        <a:solidFill>
                          <a:schemeClr val="tx1"/>
                        </a:solidFill>
                      </a:endParaRPr>
                    </a:p>
                  </a:txBody>
                  <a:tcPr>
                    <a:solidFill>
                      <a:schemeClr val="accent5">
                        <a:lumMod val="40000"/>
                        <a:lumOff val="60000"/>
                        <a:alpha val="20000"/>
                      </a:schemeClr>
                    </a:solidFill>
                  </a:tcPr>
                </a:tc>
                <a:extLst>
                  <a:ext uri="{0D108BD9-81ED-4DB2-BD59-A6C34878D82A}">
                    <a16:rowId xmlns:a16="http://schemas.microsoft.com/office/drawing/2014/main" val="1386933680"/>
                  </a:ext>
                </a:extLst>
              </a:tr>
              <a:tr h="457200">
                <a:tc>
                  <a:txBody>
                    <a:bodyPr/>
                    <a:lstStyle/>
                    <a:p>
                      <a:r>
                        <a:rPr lang="en-US" i="0" dirty="0">
                          <a:solidFill>
                            <a:schemeClr val="tx1"/>
                          </a:solidFill>
                        </a:rPr>
                        <a:t>Brown</a:t>
                      </a:r>
                      <a:endParaRPr lang="bg-BG" i="0" dirty="0">
                        <a:solidFill>
                          <a:schemeClr val="tx1"/>
                        </a:solidFill>
                      </a:endParaRPr>
                    </a:p>
                  </a:txBody>
                  <a:tcPr>
                    <a:solidFill>
                      <a:schemeClr val="accent5">
                        <a:lumMod val="40000"/>
                        <a:lumOff val="60000"/>
                        <a:alpha val="20000"/>
                      </a:schemeClr>
                    </a:solidFill>
                  </a:tcPr>
                </a:tc>
                <a:tc>
                  <a:txBody>
                    <a:bodyPr/>
                    <a:lstStyle/>
                    <a:p>
                      <a:r>
                        <a:rPr lang="en-US" i="0" dirty="0">
                          <a:solidFill>
                            <a:schemeClr val="tx1"/>
                          </a:solidFill>
                        </a:rPr>
                        <a:t>Sales</a:t>
                      </a:r>
                      <a:endParaRPr lang="bg-BG" i="0" dirty="0">
                        <a:solidFill>
                          <a:schemeClr val="tx1"/>
                        </a:solidFill>
                      </a:endParaRPr>
                    </a:p>
                  </a:txBody>
                  <a:tcPr>
                    <a:solidFill>
                      <a:schemeClr val="accent5">
                        <a:lumMod val="40000"/>
                        <a:lumOff val="60000"/>
                        <a:alpha val="20000"/>
                      </a:schemeClr>
                    </a:solidFill>
                  </a:tcPr>
                </a:tc>
                <a:extLst>
                  <a:ext uri="{0D108BD9-81ED-4DB2-BD59-A6C34878D82A}">
                    <a16:rowId xmlns:a16="http://schemas.microsoft.com/office/drawing/2014/main" val="3866818171"/>
                  </a:ext>
                </a:extLst>
              </a:tr>
            </a:tbl>
          </a:graphicData>
        </a:graphic>
      </p:graphicFrame>
    </p:spTree>
    <p:extLst>
      <p:ext uri="{BB962C8B-B14F-4D97-AF65-F5344CB8AC3E}">
        <p14:creationId xmlns:p14="http://schemas.microsoft.com/office/powerpoint/2010/main" val="870329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3267">
                                            <p:txEl>
                                              <p:pRg st="0" end="0"/>
                                            </p:txEl>
                                          </p:spTgt>
                                        </p:tgtEl>
                                        <p:attrNameLst>
                                          <p:attrName>style.visibility</p:attrName>
                                        </p:attrNameLst>
                                      </p:cBhvr>
                                      <p:to>
                                        <p:strVal val="visible"/>
                                      </p:to>
                                    </p:set>
                                    <p:animEffect transition="in" filter="fade">
                                      <p:cBhvr>
                                        <p:cTn id="7" dur="500"/>
                                        <p:tgtEl>
                                          <p:spTgt spid="52326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3268"/>
                                        </p:tgtEl>
                                        <p:attrNameLst>
                                          <p:attrName>style.visibility</p:attrName>
                                        </p:attrNameLst>
                                      </p:cBhvr>
                                      <p:to>
                                        <p:strVal val="visible"/>
                                      </p:to>
                                    </p:set>
                                    <p:animEffect transition="in" filter="fade">
                                      <p:cBhvr>
                                        <p:cTn id="10" dur="500"/>
                                        <p:tgtEl>
                                          <p:spTgt spid="52326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23267">
                                            <p:txEl>
                                              <p:pRg st="3" end="3"/>
                                            </p:txEl>
                                          </p:spTgt>
                                        </p:tgtEl>
                                        <p:attrNameLst>
                                          <p:attrName>style.visibility</p:attrName>
                                        </p:attrNameLst>
                                      </p:cBhvr>
                                      <p:to>
                                        <p:strVal val="visible"/>
                                      </p:to>
                                    </p:set>
                                    <p:animEffect transition="in" filter="fade">
                                      <p:cBhvr>
                                        <p:cTn id="15" dur="500"/>
                                        <p:tgtEl>
                                          <p:spTgt spid="523267">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3267" grpId="0" uiExpand="1" build="p"/>
      <p:bldP spid="523268"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4290" name="Rectangle 2"/>
          <p:cNvSpPr>
            <a:spLocks noGrp="1" noChangeArrowheads="1"/>
          </p:cNvSpPr>
          <p:nvPr>
            <p:ph type="title"/>
          </p:nvPr>
        </p:nvSpPr>
        <p:spPr/>
        <p:txBody>
          <a:bodyPr/>
          <a:lstStyle/>
          <a:p>
            <a:r>
              <a:rPr lang="en-US" dirty="0"/>
              <a:t>Cartesian Product (2)</a:t>
            </a:r>
          </a:p>
        </p:txBody>
      </p:sp>
      <p:sp>
        <p:nvSpPr>
          <p:cNvPr id="524291" name="Rectangle 3"/>
          <p:cNvSpPr>
            <a:spLocks noGrp="1" noChangeArrowheads="1"/>
          </p:cNvSpPr>
          <p:nvPr>
            <p:ph idx="1"/>
          </p:nvPr>
        </p:nvSpPr>
        <p:spPr/>
        <p:txBody>
          <a:bodyPr/>
          <a:lstStyle/>
          <a:p>
            <a:pPr>
              <a:lnSpc>
                <a:spcPct val="100000"/>
              </a:lnSpc>
            </a:pPr>
            <a:r>
              <a:rPr lang="en-US" dirty="0"/>
              <a:t>A Cartesian product is formed when:</a:t>
            </a:r>
          </a:p>
          <a:p>
            <a:pPr lvl="1">
              <a:lnSpc>
                <a:spcPct val="100000"/>
              </a:lnSpc>
            </a:pPr>
            <a:r>
              <a:rPr lang="en-US" dirty="0"/>
              <a:t>A join condition is omitted</a:t>
            </a:r>
          </a:p>
          <a:p>
            <a:pPr lvl="1">
              <a:lnSpc>
                <a:spcPct val="100000"/>
              </a:lnSpc>
            </a:pPr>
            <a:r>
              <a:rPr lang="en-US" dirty="0"/>
              <a:t>A join condition is invalid</a:t>
            </a:r>
          </a:p>
          <a:p>
            <a:pPr lvl="1">
              <a:lnSpc>
                <a:spcPct val="100000"/>
              </a:lnSpc>
            </a:pPr>
            <a:r>
              <a:rPr lang="en-US" dirty="0"/>
              <a:t>All rows in the first table are joined to all rows in the second table</a:t>
            </a:r>
          </a:p>
          <a:p>
            <a:pPr>
              <a:lnSpc>
                <a:spcPct val="100000"/>
              </a:lnSpc>
            </a:pPr>
            <a:r>
              <a:rPr lang="en-US" dirty="0"/>
              <a:t>To avoid a Cartesian product, always include a valid </a:t>
            </a:r>
            <a:r>
              <a:rPr lang="en-US" dirty="0">
                <a:solidFill>
                  <a:schemeClr val="tx2">
                    <a:lumMod val="75000"/>
                  </a:schemeClr>
                </a:solidFill>
              </a:rPr>
              <a:t>join condition</a:t>
            </a:r>
          </a:p>
        </p:txBody>
      </p:sp>
      <p:sp>
        <p:nvSpPr>
          <p:cNvPr id="2" name="Slide Number Placeholder 1"/>
          <p:cNvSpPr>
            <a:spLocks noGrp="1"/>
          </p:cNvSpPr>
          <p:nvPr>
            <p:ph type="sldNum" sz="quarter" idx="4"/>
          </p:nvPr>
        </p:nvSpPr>
        <p:spPr/>
        <p:txBody>
          <a:bodyPr/>
          <a:lstStyle/>
          <a:p>
            <a:fld id="{C014DD1E-5D91-48A3-AD6D-45FBA980D106}" type="slidenum">
              <a:rPr lang="en-US" smtClean="0"/>
              <a:pPr/>
              <a:t>7</a:t>
            </a:fld>
            <a:endParaRPr lang="en-US" dirty="0"/>
          </a:p>
        </p:txBody>
      </p:sp>
    </p:spTree>
    <p:extLst>
      <p:ext uri="{BB962C8B-B14F-4D97-AF65-F5344CB8AC3E}">
        <p14:creationId xmlns:p14="http://schemas.microsoft.com/office/powerpoint/2010/main" val="116539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4291">
                                            <p:txEl>
                                              <p:pRg st="0" end="0"/>
                                            </p:txEl>
                                          </p:spTgt>
                                        </p:tgtEl>
                                        <p:attrNameLst>
                                          <p:attrName>style.visibility</p:attrName>
                                        </p:attrNameLst>
                                      </p:cBhvr>
                                      <p:to>
                                        <p:strVal val="visible"/>
                                      </p:to>
                                    </p:set>
                                    <p:animEffect transition="in" filter="fade">
                                      <p:cBhvr>
                                        <p:cTn id="7" dur="500"/>
                                        <p:tgtEl>
                                          <p:spTgt spid="524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24291">
                                            <p:txEl>
                                              <p:pRg st="1" end="1"/>
                                            </p:txEl>
                                          </p:spTgt>
                                        </p:tgtEl>
                                        <p:attrNameLst>
                                          <p:attrName>style.visibility</p:attrName>
                                        </p:attrNameLst>
                                      </p:cBhvr>
                                      <p:to>
                                        <p:strVal val="visible"/>
                                      </p:to>
                                    </p:set>
                                    <p:animEffect transition="in" filter="fade">
                                      <p:cBhvr>
                                        <p:cTn id="12" dur="500"/>
                                        <p:tgtEl>
                                          <p:spTgt spid="524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24291">
                                            <p:txEl>
                                              <p:pRg st="2" end="2"/>
                                            </p:txEl>
                                          </p:spTgt>
                                        </p:tgtEl>
                                        <p:attrNameLst>
                                          <p:attrName>style.visibility</p:attrName>
                                        </p:attrNameLst>
                                      </p:cBhvr>
                                      <p:to>
                                        <p:strVal val="visible"/>
                                      </p:to>
                                    </p:set>
                                    <p:animEffect transition="in" filter="fade">
                                      <p:cBhvr>
                                        <p:cTn id="17" dur="500"/>
                                        <p:tgtEl>
                                          <p:spTgt spid="5242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24291">
                                            <p:txEl>
                                              <p:pRg st="3" end="3"/>
                                            </p:txEl>
                                          </p:spTgt>
                                        </p:tgtEl>
                                        <p:attrNameLst>
                                          <p:attrName>style.visibility</p:attrName>
                                        </p:attrNameLst>
                                      </p:cBhvr>
                                      <p:to>
                                        <p:strVal val="visible"/>
                                      </p:to>
                                    </p:set>
                                    <p:animEffect transition="in" filter="fade">
                                      <p:cBhvr>
                                        <p:cTn id="22" dur="500"/>
                                        <p:tgtEl>
                                          <p:spTgt spid="5242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24291">
                                            <p:txEl>
                                              <p:pRg st="4" end="4"/>
                                            </p:txEl>
                                          </p:spTgt>
                                        </p:tgtEl>
                                        <p:attrNameLst>
                                          <p:attrName>style.visibility</p:attrName>
                                        </p:attrNameLst>
                                      </p:cBhvr>
                                      <p:to>
                                        <p:strVal val="visible"/>
                                      </p:to>
                                    </p:set>
                                    <p:animEffect transition="in" filter="fade">
                                      <p:cBhvr>
                                        <p:cTn id="27" dur="500"/>
                                        <p:tgtEl>
                                          <p:spTgt spid="5242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4291"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5" name="Rectangle 3"/>
          <p:cNvSpPr>
            <a:spLocks noGrp="1" noChangeArrowheads="1"/>
          </p:cNvSpPr>
          <p:nvPr>
            <p:ph idx="1"/>
          </p:nvPr>
        </p:nvSpPr>
        <p:spPr/>
        <p:txBody>
          <a:bodyPr>
            <a:normAutofit/>
          </a:bodyPr>
          <a:lstStyle/>
          <a:p>
            <a:pPr>
              <a:lnSpc>
                <a:spcPct val="100000"/>
              </a:lnSpc>
            </a:pPr>
            <a:r>
              <a:rPr lang="en-US" sz="3600" dirty="0"/>
              <a:t>Inner joins</a:t>
            </a:r>
          </a:p>
          <a:p>
            <a:pPr>
              <a:lnSpc>
                <a:spcPct val="100000"/>
              </a:lnSpc>
            </a:pPr>
            <a:r>
              <a:rPr lang="en-US" sz="3600" dirty="0"/>
              <a:t>Left, right and full outer joins</a:t>
            </a:r>
          </a:p>
          <a:p>
            <a:pPr>
              <a:lnSpc>
                <a:spcPct val="100000"/>
              </a:lnSpc>
            </a:pPr>
            <a:r>
              <a:rPr lang="en-US" sz="3600" dirty="0"/>
              <a:t>Cross joins</a:t>
            </a:r>
          </a:p>
        </p:txBody>
      </p:sp>
      <p:sp>
        <p:nvSpPr>
          <p:cNvPr id="525314" name="Rectangle 2"/>
          <p:cNvSpPr>
            <a:spLocks noGrp="1" noChangeArrowheads="1"/>
          </p:cNvSpPr>
          <p:nvPr>
            <p:ph type="title"/>
          </p:nvPr>
        </p:nvSpPr>
        <p:spPr/>
        <p:txBody>
          <a:bodyPr/>
          <a:lstStyle/>
          <a:p>
            <a:r>
              <a:rPr lang="en-US" dirty="0"/>
              <a:t>Types of Joins</a:t>
            </a:r>
          </a:p>
        </p:txBody>
      </p:sp>
      <p:pic>
        <p:nvPicPr>
          <p:cNvPr id="45057" name="Picture 1" descr="C:\Trash\table-red.png"/>
          <p:cNvPicPr>
            <a:picLocks noChangeAspect="1" noChangeArrowheads="1"/>
          </p:cNvPicPr>
          <p:nvPr/>
        </p:nvPicPr>
        <p:blipFill>
          <a:blip r:embed="rId3" cstate="screen"/>
          <a:srcRect/>
          <a:stretch>
            <a:fillRect/>
          </a:stretch>
        </p:blipFill>
        <p:spPr bwMode="auto">
          <a:xfrm>
            <a:off x="2281361" y="3698172"/>
            <a:ext cx="2771776" cy="2224262"/>
          </a:xfrm>
          <a:prstGeom prst="rect">
            <a:avLst/>
          </a:prstGeom>
          <a:ln>
            <a:noFill/>
          </a:ln>
          <a:effectLst>
            <a:outerShdw blurRad="292100" dist="139700" dir="2700000" algn="tl" rotWithShape="0">
              <a:srgbClr val="333333">
                <a:alpha val="65000"/>
              </a:srgbClr>
            </a:outerShdw>
          </a:effectLst>
        </p:spPr>
      </p:pic>
      <p:pic>
        <p:nvPicPr>
          <p:cNvPr id="6" name="Picture 1" descr="C:\Trash\table-red.png"/>
          <p:cNvPicPr>
            <a:picLocks noChangeAspect="1" noChangeArrowheads="1"/>
          </p:cNvPicPr>
          <p:nvPr/>
        </p:nvPicPr>
        <p:blipFill>
          <a:blip r:embed="rId3" cstate="screen">
            <a:duotone>
              <a:prstClr val="black"/>
              <a:schemeClr val="accent4">
                <a:tint val="45000"/>
                <a:satMod val="400000"/>
              </a:schemeClr>
            </a:duotone>
          </a:blip>
          <a:srcRect/>
          <a:stretch>
            <a:fillRect/>
          </a:stretch>
        </p:blipFill>
        <p:spPr bwMode="auto">
          <a:xfrm>
            <a:off x="7132636" y="3733800"/>
            <a:ext cx="2771776" cy="2224262"/>
          </a:xfrm>
          <a:prstGeom prst="rect">
            <a:avLst/>
          </a:prstGeom>
          <a:ln>
            <a:noFill/>
          </a:ln>
          <a:effectLst>
            <a:outerShdw blurRad="292100" dist="139700" dir="2700000" algn="tl" rotWithShape="0">
              <a:srgbClr val="333333">
                <a:alpha val="65000"/>
              </a:srgbClr>
            </a:outerShdw>
          </a:effectLst>
        </p:spPr>
      </p:pic>
      <p:pic>
        <p:nvPicPr>
          <p:cNvPr id="45061" name="Picture 5" descr="http://www.clker.com/cliparts/9/1/7/7/11954453101010753072kuba_arrow_icons_set.svg.hi.png"/>
          <p:cNvPicPr>
            <a:picLocks noChangeAspect="1" noChangeArrowheads="1"/>
          </p:cNvPicPr>
          <p:nvPr/>
        </p:nvPicPr>
        <p:blipFill>
          <a:blip r:embed="rId4" cstate="screen"/>
          <a:srcRect/>
          <a:stretch>
            <a:fillRect/>
          </a:stretch>
        </p:blipFill>
        <p:spPr bwMode="auto">
          <a:xfrm rot="984847">
            <a:off x="4405139" y="4215327"/>
            <a:ext cx="1119026" cy="609600"/>
          </a:xfrm>
          <a:prstGeom prst="rect">
            <a:avLst/>
          </a:prstGeom>
          <a:ln>
            <a:noFill/>
          </a:ln>
          <a:effectLst>
            <a:outerShdw blurRad="292100" dist="139700" dir="2700000" algn="tl" rotWithShape="0">
              <a:srgbClr val="333333">
                <a:alpha val="65000"/>
              </a:srgbClr>
            </a:outerShdw>
          </a:effectLst>
        </p:spPr>
      </p:pic>
      <p:pic>
        <p:nvPicPr>
          <p:cNvPr id="9" name="Picture 5" descr="http://www.clker.com/cliparts/9/1/7/7/11954453101010753072kuba_arrow_icons_set.svg.hi.png"/>
          <p:cNvPicPr>
            <a:picLocks noChangeAspect="1" noChangeArrowheads="1"/>
          </p:cNvPicPr>
          <p:nvPr/>
        </p:nvPicPr>
        <p:blipFill>
          <a:blip r:embed="rId4" cstate="screen"/>
          <a:srcRect/>
          <a:stretch>
            <a:fillRect/>
          </a:stretch>
        </p:blipFill>
        <p:spPr bwMode="auto">
          <a:xfrm rot="20261839" flipH="1">
            <a:off x="6625602" y="4182093"/>
            <a:ext cx="1114376" cy="609600"/>
          </a:xfrm>
          <a:prstGeom prst="rect">
            <a:avLst/>
          </a:prstGeom>
          <a:ln>
            <a:noFill/>
          </a:ln>
          <a:effectLst>
            <a:outerShdw blurRad="292100" dist="139700" dir="2700000" algn="tl" rotWithShape="0">
              <a:srgbClr val="333333">
                <a:alpha val="65000"/>
              </a:srgbClr>
            </a:outerShdw>
          </a:effectLst>
        </p:spPr>
      </p:pic>
      <p:pic>
        <p:nvPicPr>
          <p:cNvPr id="45063" name="Picture 7" descr="http://relationary.files.wordpress.com/2008/03/zachmansql04.jpg"/>
          <p:cNvPicPr>
            <a:picLocks noChangeAspect="1" noChangeArrowheads="1"/>
          </p:cNvPicPr>
          <p:nvPr/>
        </p:nvPicPr>
        <p:blipFill>
          <a:blip r:embed="rId5" cstate="screen">
            <a:lum bright="-30000" contrast="20000"/>
          </a:blip>
          <a:srcRect/>
          <a:stretch>
            <a:fillRect/>
          </a:stretch>
        </p:blipFill>
        <p:spPr bwMode="auto">
          <a:xfrm rot="742204">
            <a:off x="5791137" y="3918767"/>
            <a:ext cx="813813" cy="813813"/>
          </a:xfrm>
          <a:prstGeom prst="roundRect">
            <a:avLst>
              <a:gd name="adj" fmla="val 46433"/>
            </a:avLst>
          </a:prstGeom>
          <a:ln>
            <a:noFill/>
          </a:ln>
          <a:effectLst>
            <a:outerShdw blurRad="292100" dist="139700" dir="2700000" algn="tl" rotWithShape="0">
              <a:srgbClr val="333333">
                <a:alpha val="65000"/>
              </a:srgbClr>
            </a:outerShdw>
            <a:softEdge rad="63500"/>
          </a:effectLst>
        </p:spPr>
      </p:pic>
      <p:pic>
        <p:nvPicPr>
          <p:cNvPr id="45059" name="Picture 3" descr="http://www.clker.com/cliparts/9/1/7/7/11954453101010753072kuba_arrow_icons_set.svg.hi.png"/>
          <p:cNvPicPr>
            <a:picLocks noChangeAspect="1" noChangeArrowheads="1"/>
          </p:cNvPicPr>
          <p:nvPr/>
        </p:nvPicPr>
        <p:blipFill>
          <a:blip r:embed="rId6" cstate="screen"/>
          <a:srcRect/>
          <a:stretch>
            <a:fillRect/>
          </a:stretch>
        </p:blipFill>
        <p:spPr bwMode="auto">
          <a:xfrm>
            <a:off x="5465764" y="4558594"/>
            <a:ext cx="1238248" cy="1155698"/>
          </a:xfrm>
          <a:prstGeom prst="rect">
            <a:avLst/>
          </a:prstGeom>
          <a:ln>
            <a:noFill/>
          </a:ln>
          <a:effectLst>
            <a:outerShdw blurRad="292100" dist="139700" dir="2700000" algn="tl" rotWithShape="0">
              <a:srgbClr val="333333">
                <a:alpha val="65000"/>
              </a:srgbClr>
            </a:outerShdw>
          </a:effectLst>
        </p:spPr>
      </p:pic>
      <p:sp>
        <p:nvSpPr>
          <p:cNvPr id="2" name="Slide Number Placeholder 1"/>
          <p:cNvSpPr>
            <a:spLocks noGrp="1"/>
          </p:cNvSpPr>
          <p:nvPr>
            <p:ph type="sldNum" sz="quarter" idx="4"/>
          </p:nvPr>
        </p:nvSpPr>
        <p:spPr/>
        <p:txBody>
          <a:bodyPr/>
          <a:lstStyle/>
          <a:p>
            <a:fld id="{C014DD1E-5D91-48A3-AD6D-45FBA980D106}" type="slidenum">
              <a:rPr lang="en-US" smtClean="0"/>
              <a:pPr/>
              <a:t>8</a:t>
            </a:fld>
            <a:endParaRPr lang="en-US" dirty="0"/>
          </a:p>
        </p:txBody>
      </p:sp>
    </p:spTree>
    <p:extLst>
      <p:ext uri="{BB962C8B-B14F-4D97-AF65-F5344CB8AC3E}">
        <p14:creationId xmlns:p14="http://schemas.microsoft.com/office/powerpoint/2010/main" val="142789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5315">
                                            <p:txEl>
                                              <p:pRg st="1" end="1"/>
                                            </p:txEl>
                                          </p:spTgt>
                                        </p:tgtEl>
                                        <p:attrNameLst>
                                          <p:attrName>style.visibility</p:attrName>
                                        </p:attrNameLst>
                                      </p:cBhvr>
                                      <p:to>
                                        <p:strVal val="visible"/>
                                      </p:to>
                                    </p:set>
                                    <p:animEffect transition="in" filter="fade">
                                      <p:cBhvr>
                                        <p:cTn id="7" dur="500"/>
                                        <p:tgtEl>
                                          <p:spTgt spid="52531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25315">
                                            <p:txEl>
                                              <p:pRg st="2" end="2"/>
                                            </p:txEl>
                                          </p:spTgt>
                                        </p:tgtEl>
                                        <p:attrNameLst>
                                          <p:attrName>style.visibility</p:attrName>
                                        </p:attrNameLst>
                                      </p:cBhvr>
                                      <p:to>
                                        <p:strVal val="visible"/>
                                      </p:to>
                                    </p:set>
                                    <p:animEffect transition="in" filter="fade">
                                      <p:cBhvr>
                                        <p:cTn id="12" dur="500"/>
                                        <p:tgtEl>
                                          <p:spTgt spid="52531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5057"/>
                                        </p:tgtEl>
                                        <p:attrNameLst>
                                          <p:attrName>style.visibility</p:attrName>
                                        </p:attrNameLst>
                                      </p:cBhvr>
                                      <p:to>
                                        <p:strVal val="visible"/>
                                      </p:to>
                                    </p:set>
                                    <p:animEffect transition="in" filter="fade">
                                      <p:cBhvr>
                                        <p:cTn id="17" dur="500"/>
                                        <p:tgtEl>
                                          <p:spTgt spid="45057"/>
                                        </p:tgtEl>
                                      </p:cBhvr>
                                    </p:animEffec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nodeType="withEffect">
                                  <p:stCondLst>
                                    <p:cond delay="0"/>
                                  </p:stCondLst>
                                  <p:childTnLst>
                                    <p:set>
                                      <p:cBhvr>
                                        <p:cTn id="22" dur="1" fill="hold">
                                          <p:stCondLst>
                                            <p:cond delay="0"/>
                                          </p:stCondLst>
                                        </p:cTn>
                                        <p:tgtEl>
                                          <p:spTgt spid="45061"/>
                                        </p:tgtEl>
                                        <p:attrNameLst>
                                          <p:attrName>style.visibility</p:attrName>
                                        </p:attrNameLst>
                                      </p:cBhvr>
                                      <p:to>
                                        <p:strVal val="visible"/>
                                      </p:to>
                                    </p:set>
                                    <p:animEffect transition="in" filter="fade">
                                      <p:cBhvr>
                                        <p:cTn id="23" dur="500"/>
                                        <p:tgtEl>
                                          <p:spTgt spid="45061"/>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45063"/>
                                        </p:tgtEl>
                                        <p:attrNameLst>
                                          <p:attrName>style.visibility</p:attrName>
                                        </p:attrNameLst>
                                      </p:cBhvr>
                                      <p:to>
                                        <p:strVal val="visible"/>
                                      </p:to>
                                    </p:set>
                                    <p:animEffect transition="in" filter="fade">
                                      <p:cBhvr>
                                        <p:cTn id="29" dur="500"/>
                                        <p:tgtEl>
                                          <p:spTgt spid="45063"/>
                                        </p:tgtEl>
                                      </p:cBhvr>
                                    </p:animEffect>
                                  </p:childTnLst>
                                </p:cTn>
                              </p:par>
                              <p:par>
                                <p:cTn id="30" presetID="10" presetClass="entr" presetSubtype="0" fill="hold" nodeType="withEffect">
                                  <p:stCondLst>
                                    <p:cond delay="0"/>
                                  </p:stCondLst>
                                  <p:childTnLst>
                                    <p:set>
                                      <p:cBhvr>
                                        <p:cTn id="31" dur="1" fill="hold">
                                          <p:stCondLst>
                                            <p:cond delay="0"/>
                                          </p:stCondLst>
                                        </p:cTn>
                                        <p:tgtEl>
                                          <p:spTgt spid="45059"/>
                                        </p:tgtEl>
                                        <p:attrNameLst>
                                          <p:attrName>style.visibility</p:attrName>
                                        </p:attrNameLst>
                                      </p:cBhvr>
                                      <p:to>
                                        <p:strVal val="visible"/>
                                      </p:to>
                                    </p:set>
                                    <p:animEffect transition="in" filter="fade">
                                      <p:cBhvr>
                                        <p:cTn id="32" dur="500"/>
                                        <p:tgtEl>
                                          <p:spTgt spid="450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315"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Rectangle 2"/>
          <p:cNvSpPr>
            <a:spLocks noGrp="1" noChangeArrowheads="1"/>
          </p:cNvSpPr>
          <p:nvPr>
            <p:ph type="title"/>
          </p:nvPr>
        </p:nvSpPr>
        <p:spPr/>
        <p:txBody>
          <a:bodyPr/>
          <a:lstStyle/>
          <a:p>
            <a:r>
              <a:rPr lang="en-US" dirty="0"/>
              <a:t>INNER vs. OUTER Joins</a:t>
            </a:r>
          </a:p>
        </p:txBody>
      </p:sp>
      <p:sp>
        <p:nvSpPr>
          <p:cNvPr id="531459" name="Rectangle 3"/>
          <p:cNvSpPr>
            <a:spLocks noGrp="1" noChangeArrowheads="1"/>
          </p:cNvSpPr>
          <p:nvPr>
            <p:ph idx="1"/>
          </p:nvPr>
        </p:nvSpPr>
        <p:spPr/>
        <p:txBody>
          <a:bodyPr/>
          <a:lstStyle/>
          <a:p>
            <a:pPr>
              <a:lnSpc>
                <a:spcPct val="100000"/>
              </a:lnSpc>
            </a:pPr>
            <a:r>
              <a:rPr lang="en-US" b="1" dirty="0">
                <a:solidFill>
                  <a:schemeClr val="tx2">
                    <a:lumMod val="75000"/>
                  </a:schemeClr>
                </a:solidFill>
              </a:rPr>
              <a:t>Inner join</a:t>
            </a:r>
          </a:p>
          <a:p>
            <a:pPr lvl="1">
              <a:lnSpc>
                <a:spcPct val="100000"/>
              </a:lnSpc>
            </a:pPr>
            <a:r>
              <a:rPr lang="en-US" dirty="0"/>
              <a:t>A join of two tables returning only rows matching the join condition</a:t>
            </a:r>
            <a:endParaRPr lang="en-US" dirty="0">
              <a:solidFill>
                <a:schemeClr val="accent5">
                  <a:lumMod val="20000"/>
                  <a:lumOff val="80000"/>
                </a:schemeClr>
              </a:solidFill>
            </a:endParaRPr>
          </a:p>
          <a:p>
            <a:pPr>
              <a:lnSpc>
                <a:spcPct val="100000"/>
              </a:lnSpc>
            </a:pPr>
            <a:r>
              <a:rPr lang="en-US" b="1" dirty="0">
                <a:solidFill>
                  <a:schemeClr val="tx2">
                    <a:lumMod val="75000"/>
                  </a:schemeClr>
                </a:solidFill>
              </a:rPr>
              <a:t>Left (or right) outer join</a:t>
            </a:r>
          </a:p>
          <a:p>
            <a:pPr lvl="1">
              <a:lnSpc>
                <a:spcPct val="100000"/>
              </a:lnSpc>
            </a:pPr>
            <a:r>
              <a:rPr lang="en-US" dirty="0"/>
              <a:t>Returns the results of the inner join as well as unmatched rows from the left (or right) table</a:t>
            </a:r>
            <a:endParaRPr lang="en-US" dirty="0">
              <a:solidFill>
                <a:schemeClr val="accent5">
                  <a:lumMod val="20000"/>
                  <a:lumOff val="80000"/>
                </a:schemeClr>
              </a:solidFill>
            </a:endParaRPr>
          </a:p>
          <a:p>
            <a:pPr>
              <a:lnSpc>
                <a:spcPct val="100000"/>
              </a:lnSpc>
            </a:pPr>
            <a:r>
              <a:rPr lang="en-US" b="1" dirty="0">
                <a:solidFill>
                  <a:schemeClr val="tx2">
                    <a:lumMod val="75000"/>
                  </a:schemeClr>
                </a:solidFill>
              </a:rPr>
              <a:t>Full outer join</a:t>
            </a:r>
          </a:p>
          <a:p>
            <a:pPr lvl="1">
              <a:lnSpc>
                <a:spcPct val="100000"/>
              </a:lnSpc>
            </a:pPr>
            <a:r>
              <a:rPr lang="en-US" dirty="0"/>
              <a:t>Returns the results of an inner join along with all unmatched rows</a:t>
            </a:r>
            <a:endParaRPr lang="en-US" dirty="0">
              <a:solidFill>
                <a:schemeClr val="accent5">
                  <a:lumMod val="20000"/>
                  <a:lumOff val="80000"/>
                </a:schemeClr>
              </a:solidFill>
            </a:endParaRPr>
          </a:p>
        </p:txBody>
      </p:sp>
      <p:sp>
        <p:nvSpPr>
          <p:cNvPr id="2" name="Slide Number Placeholder 1"/>
          <p:cNvSpPr>
            <a:spLocks noGrp="1"/>
          </p:cNvSpPr>
          <p:nvPr>
            <p:ph type="sldNum" sz="quarter" idx="4"/>
          </p:nvPr>
        </p:nvSpPr>
        <p:spPr/>
        <p:txBody>
          <a:bodyPr/>
          <a:lstStyle/>
          <a:p>
            <a:fld id="{C014DD1E-5D91-48A3-AD6D-45FBA980D106}" type="slidenum">
              <a:rPr lang="en-US" smtClean="0"/>
              <a:pPr/>
              <a:t>9</a:t>
            </a:fld>
            <a:endParaRPr lang="en-US" dirty="0"/>
          </a:p>
        </p:txBody>
      </p:sp>
    </p:spTree>
    <p:extLst>
      <p:ext uri="{BB962C8B-B14F-4D97-AF65-F5344CB8AC3E}">
        <p14:creationId xmlns:p14="http://schemas.microsoft.com/office/powerpoint/2010/main" val="349277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31459">
                                            <p:txEl>
                                              <p:pRg st="1" end="1"/>
                                            </p:txEl>
                                          </p:spTgt>
                                        </p:tgtEl>
                                        <p:attrNameLst>
                                          <p:attrName>style.visibility</p:attrName>
                                        </p:attrNameLst>
                                      </p:cBhvr>
                                      <p:to>
                                        <p:strVal val="visible"/>
                                      </p:to>
                                    </p:set>
                                    <p:animEffect transition="in" filter="fade">
                                      <p:cBhvr>
                                        <p:cTn id="7" dur="500"/>
                                        <p:tgtEl>
                                          <p:spTgt spid="53145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31459">
                                            <p:txEl>
                                              <p:pRg st="2" end="2"/>
                                            </p:txEl>
                                          </p:spTgt>
                                        </p:tgtEl>
                                        <p:attrNameLst>
                                          <p:attrName>style.visibility</p:attrName>
                                        </p:attrNameLst>
                                      </p:cBhvr>
                                      <p:to>
                                        <p:strVal val="visible"/>
                                      </p:to>
                                    </p:set>
                                    <p:animEffect transition="in" filter="fade">
                                      <p:cBhvr>
                                        <p:cTn id="12" dur="500"/>
                                        <p:tgtEl>
                                          <p:spTgt spid="531459">
                                            <p:txEl>
                                              <p:pRg st="2" end="2"/>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31459">
                                            <p:txEl>
                                              <p:pRg st="3" end="3"/>
                                            </p:txEl>
                                          </p:spTgt>
                                        </p:tgtEl>
                                        <p:attrNameLst>
                                          <p:attrName>style.visibility</p:attrName>
                                        </p:attrNameLst>
                                      </p:cBhvr>
                                      <p:to>
                                        <p:strVal val="visible"/>
                                      </p:to>
                                    </p:set>
                                    <p:animEffect transition="in" filter="fade">
                                      <p:cBhvr>
                                        <p:cTn id="16" dur="500"/>
                                        <p:tgtEl>
                                          <p:spTgt spid="53145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31459">
                                            <p:txEl>
                                              <p:pRg st="4" end="4"/>
                                            </p:txEl>
                                          </p:spTgt>
                                        </p:tgtEl>
                                        <p:attrNameLst>
                                          <p:attrName>style.visibility</p:attrName>
                                        </p:attrNameLst>
                                      </p:cBhvr>
                                      <p:to>
                                        <p:strVal val="visible"/>
                                      </p:to>
                                    </p:set>
                                    <p:animEffect transition="in" filter="fade">
                                      <p:cBhvr>
                                        <p:cTn id="21" dur="500"/>
                                        <p:tgtEl>
                                          <p:spTgt spid="531459">
                                            <p:txEl>
                                              <p:pRg st="4" end="4"/>
                                            </p:txEl>
                                          </p:spTgt>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531459">
                                            <p:txEl>
                                              <p:pRg st="5" end="5"/>
                                            </p:txEl>
                                          </p:spTgt>
                                        </p:tgtEl>
                                        <p:attrNameLst>
                                          <p:attrName>style.visibility</p:attrName>
                                        </p:attrNameLst>
                                      </p:cBhvr>
                                      <p:to>
                                        <p:strVal val="visible"/>
                                      </p:to>
                                    </p:set>
                                    <p:animEffect transition="in" filter="fade">
                                      <p:cBhvr>
                                        <p:cTn id="25" dur="500"/>
                                        <p:tgtEl>
                                          <p:spTgt spid="53145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1459" grpId="0" uiExpand="1" build="p"/>
    </p:bldLst>
  </p:timing>
</p:sld>
</file>

<file path=ppt/theme/theme1.xml><?xml version="1.0" encoding="utf-8"?>
<a:theme xmlns:a="http://schemas.openxmlformats.org/drawingml/2006/main" name="SoftUni 16x9">
  <a:themeElements>
    <a:clrScheme name="Custom 1">
      <a:dk1>
        <a:sysClr val="windowText" lastClr="000000"/>
      </a:dk1>
      <a:lt1>
        <a:sysClr val="window" lastClr="FFFFFF"/>
      </a:lt1>
      <a:dk2>
        <a:srgbClr val="D9D5C7"/>
      </a:dk2>
      <a:lt2>
        <a:srgbClr val="FBEEDC"/>
      </a:lt2>
      <a:accent1>
        <a:srgbClr val="F3BE60"/>
      </a:accent1>
      <a:accent2>
        <a:srgbClr val="00B050"/>
      </a:accent2>
      <a:accent3>
        <a:srgbClr val="3BABFF"/>
      </a:accent3>
      <a:accent4>
        <a:srgbClr val="7030A0"/>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Software-University-Foundation</Template>
  <TotalTime>3493</TotalTime>
  <Words>3265</Words>
  <Application>Microsoft Office PowerPoint</Application>
  <PresentationFormat>Custom</PresentationFormat>
  <Paragraphs>982</Paragraphs>
  <Slides>55</Slides>
  <Notes>36</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Arial</vt:lpstr>
      <vt:lpstr>Calibri</vt:lpstr>
      <vt:lpstr>Consolas</vt:lpstr>
      <vt:lpstr>Courier New</vt:lpstr>
      <vt:lpstr>Wingdings</vt:lpstr>
      <vt:lpstr>Wingdings 2</vt:lpstr>
      <vt:lpstr>SoftUni 16x9</vt:lpstr>
      <vt:lpstr>Joins, Subqueries, CTE and Indices</vt:lpstr>
      <vt:lpstr>Table of Content</vt:lpstr>
      <vt:lpstr>Questions</vt:lpstr>
      <vt:lpstr>JOINS</vt:lpstr>
      <vt:lpstr>Data from Multiple Tables</vt:lpstr>
      <vt:lpstr>Cartesian Product (1)</vt:lpstr>
      <vt:lpstr>Cartesian Product (2)</vt:lpstr>
      <vt:lpstr>Types of Joins</vt:lpstr>
      <vt:lpstr>INNER vs. OUTER Joins</vt:lpstr>
      <vt:lpstr>Inner Join</vt:lpstr>
      <vt:lpstr>Inner Join Syntax</vt:lpstr>
      <vt:lpstr>Left Outer Join</vt:lpstr>
      <vt:lpstr>Left Outer Join Syntax</vt:lpstr>
      <vt:lpstr>Right Outer Join</vt:lpstr>
      <vt:lpstr>Right Outer Join Syntax</vt:lpstr>
      <vt:lpstr>Full Join</vt:lpstr>
      <vt:lpstr>Full Join Syntax</vt:lpstr>
      <vt:lpstr>Cross Join</vt:lpstr>
      <vt:lpstr>Cross Join Syntax</vt:lpstr>
      <vt:lpstr>Join Overview</vt:lpstr>
      <vt:lpstr>Join Overview</vt:lpstr>
      <vt:lpstr>Join Overview</vt:lpstr>
      <vt:lpstr>Join Overview</vt:lpstr>
      <vt:lpstr>Join Overview</vt:lpstr>
      <vt:lpstr>Join Overview</vt:lpstr>
      <vt:lpstr>Join Overview</vt:lpstr>
      <vt:lpstr>Join Overview</vt:lpstr>
      <vt:lpstr>Join Overview</vt:lpstr>
      <vt:lpstr>Problem: Addresses with Towns</vt:lpstr>
      <vt:lpstr>Solution: Addresses with Towns</vt:lpstr>
      <vt:lpstr>Problem: Sales Employees</vt:lpstr>
      <vt:lpstr>Solution: Sales Employees</vt:lpstr>
      <vt:lpstr>Problem: Employees Hired After</vt:lpstr>
      <vt:lpstr>Solution: Employees Hired After</vt:lpstr>
      <vt:lpstr>Problem: Employee Summary</vt:lpstr>
      <vt:lpstr>Solution: Employee Summary</vt:lpstr>
      <vt:lpstr>Subqueries</vt:lpstr>
      <vt:lpstr>Subqueries</vt:lpstr>
      <vt:lpstr>Subquery Syntax</vt:lpstr>
      <vt:lpstr>Problem: Min Average Salary</vt:lpstr>
      <vt:lpstr>Solution: Min Average Salary</vt:lpstr>
      <vt:lpstr>Common Table Expressions</vt:lpstr>
      <vt:lpstr>Common Table Expressions</vt:lpstr>
      <vt:lpstr>CTE Syntax</vt:lpstr>
      <vt:lpstr>Indexes</vt:lpstr>
      <vt:lpstr>Indices</vt:lpstr>
      <vt:lpstr>Clustered Indexes</vt:lpstr>
      <vt:lpstr>Non-Clustered Indexes (1)</vt:lpstr>
      <vt:lpstr>Non-Clustered Indexes (2)</vt:lpstr>
      <vt:lpstr>Indices Syntax</vt:lpstr>
      <vt:lpstr>Demo: Index Performance</vt:lpstr>
      <vt:lpstr>Summary</vt:lpstr>
      <vt:lpstr>Joins, Subqueries, CTE and Indices</vt:lpstr>
      <vt:lpstr>License</vt:lpstr>
      <vt:lpstr>Free Trainings @ Software University</vt:lpstr>
    </vt:vector>
  </TitlesOfParts>
  <Manager/>
  <Company>Software University (SoftUni)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Joins, Subquries, CTE and Indices</dc:title>
  <dc:subject>Software Development Course</dc:subject>
  <dc:creator>Software University Foundation</dc:creator>
  <cp:keywords>Databases, SQL, programming, SoftUni, Software University, programming, software development, software engineering, course, database systems</cp:keywords>
  <dc:description>Software University Foundation - http://softuni.org</dc:description>
  <cp:lastModifiedBy>Viktor Kostadinov</cp:lastModifiedBy>
  <cp:revision>185</cp:revision>
  <dcterms:created xsi:type="dcterms:W3CDTF">2014-01-02T17:00:34Z</dcterms:created>
  <dcterms:modified xsi:type="dcterms:W3CDTF">2017-02-06T10:51:23Z</dcterms:modified>
  <cp:category>DB Basics Course @ SoftUni - https://softuni.bg/courses/databases-basics-ms-sql-server</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